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0" r:id="rId4"/>
    <p:sldId id="291" r:id="rId5"/>
    <p:sldId id="292" r:id="rId6"/>
    <p:sldId id="293" r:id="rId7"/>
    <p:sldId id="265" r:id="rId8"/>
    <p:sldId id="299" r:id="rId9"/>
    <p:sldId id="278" r:id="rId10"/>
    <p:sldId id="300" r:id="rId11"/>
    <p:sldId id="298" r:id="rId12"/>
    <p:sldId id="284" r:id="rId13"/>
    <p:sldId id="286" r:id="rId14"/>
    <p:sldId id="280" r:id="rId15"/>
    <p:sldId id="287" r:id="rId16"/>
    <p:sldId id="288" r:id="rId17"/>
    <p:sldId id="289" r:id="rId18"/>
    <p:sldId id="283" r:id="rId19"/>
    <p:sldId id="282" r:id="rId20"/>
    <p:sldId id="281" r:id="rId21"/>
    <p:sldId id="294" r:id="rId22"/>
    <p:sldId id="266" r:id="rId23"/>
    <p:sldId id="267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509120"/>
            <a:ext cx="5036096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21288"/>
            <a:ext cx="6400800" cy="836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32" y="53752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4B8D-F18A-430F-82E6-411E50D24B7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AB231AA-74B4-4D87-B28D-46D93A588E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47864" y="4293096"/>
            <a:ext cx="5640288" cy="155396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СОБРАНИЕ</a:t>
            </a:r>
          </a:p>
          <a:p>
            <a:pPr algn="ctr"/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ОРГАНИЗАЦИИ ДИПЛОМНОГО ПРОЕКТИРОВАНИЯ СТУДЕНТОВ</a:t>
            </a:r>
          </a:p>
          <a:p>
            <a:pPr algn="ctr"/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СОКРАЩЕННОЙ ЗАОЧНОЙ ФОРМЫ ОБУЕНИЯ </a:t>
            </a:r>
          </a:p>
          <a:p>
            <a:pPr algn="ctr"/>
            <a:endParaRPr lang="ru-RU" altLang="ru-RU" sz="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r>
              <a:rPr lang="ru-RU" alt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Специальности  ИСиТвБМ, ПМС и ЭСБ</a:t>
            </a:r>
          </a:p>
          <a:p>
            <a:endParaRPr lang="ru-RU" alt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00FF4-9537-4A59-A4F6-2115E1B76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3102AA0-23FD-4EFF-A7DA-ED6D7ADD2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27232"/>
              </p:ext>
            </p:extLst>
          </p:nvPr>
        </p:nvGraphicFramePr>
        <p:xfrm>
          <a:off x="-20608" y="404663"/>
          <a:ext cx="9164608" cy="110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3" imgW="18806040" imgH="2260080" progId="Photoshop.Image.13">
                  <p:embed/>
                </p:oleObj>
              </mc:Choice>
              <mc:Fallback>
                <p:oleObj name="Image" r:id="rId3" imgW="18806040" imgH="2260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608" y="404663"/>
                        <a:ext cx="9164608" cy="1100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2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11663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ПРИКАЗЫ ОБ УТВЕРЖДЕНИИ ТЕМ ДИПЛОМНЫХ ПРОЕКТОВ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97317C-D7EB-48F6-AD9D-6952975D58C4}"/>
              </a:ext>
            </a:extLst>
          </p:cNvPr>
          <p:cNvSpPr/>
          <p:nvPr/>
        </p:nvSpPr>
        <p:spPr>
          <a:xfrm>
            <a:off x="2051720" y="1734650"/>
            <a:ext cx="673406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04.09.2024 №1544-с «Об утверждении тем дипломных проектов» (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ЭСБ, группа 113371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03.09.2024 №1536-с «Об утверждении тем дипломных проектов» (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ИСиТвБМ, группа 114371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30.08.2024 №1519-с «Об утверждении тем дипломных проектов» (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ПМС, группа 113871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567C10C-2D14-41B3-AA86-EFD803E9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0" y="176271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50557CD4-118C-4215-A692-BADBB70B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0" y="34290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A74D9BA2-3254-40FB-B2DA-93267565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0" y="505972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11663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ГРАФИК ОБРАЗОВАТЕЛЬНОГО ПРОЦЕССА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173A40-F9B6-470E-9441-222D350B9A08}"/>
              </a:ext>
            </a:extLst>
          </p:cNvPr>
          <p:cNvSpPr/>
          <p:nvPr/>
        </p:nvSpPr>
        <p:spPr>
          <a:xfrm>
            <a:off x="-95783" y="1948337"/>
            <a:ext cx="93267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ЗАЩИТА ДИПЛОМНЫХ ПРОЕКТОВ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04B6962-BC67-4A4F-8BC2-CB350639C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44921"/>
              </p:ext>
            </p:extLst>
          </p:nvPr>
        </p:nvGraphicFramePr>
        <p:xfrm>
          <a:off x="179512" y="2921223"/>
          <a:ext cx="8784976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41">
                  <a:extLst>
                    <a:ext uri="{9D8B030D-6E8A-4147-A177-3AD203B41FA5}">
                      <a16:colId xmlns:a16="http://schemas.microsoft.com/office/drawing/2014/main" val="2382674997"/>
                    </a:ext>
                  </a:extLst>
                </a:gridCol>
                <a:gridCol w="1308961">
                  <a:extLst>
                    <a:ext uri="{9D8B030D-6E8A-4147-A177-3AD203B41FA5}">
                      <a16:colId xmlns:a16="http://schemas.microsoft.com/office/drawing/2014/main" val="3888003272"/>
                    </a:ext>
                  </a:extLst>
                </a:gridCol>
                <a:gridCol w="2057441">
                  <a:extLst>
                    <a:ext uri="{9D8B030D-6E8A-4147-A177-3AD203B41FA5}">
                      <a16:colId xmlns:a16="http://schemas.microsoft.com/office/drawing/2014/main" val="1573308211"/>
                    </a:ext>
                  </a:extLst>
                </a:gridCol>
                <a:gridCol w="1980134">
                  <a:extLst>
                    <a:ext uri="{9D8B030D-6E8A-4147-A177-3AD203B41FA5}">
                      <a16:colId xmlns:a16="http://schemas.microsoft.com/office/drawing/2014/main" val="1573699078"/>
                    </a:ext>
                  </a:extLst>
                </a:gridCol>
                <a:gridCol w="1380999">
                  <a:extLst>
                    <a:ext uri="{9D8B030D-6E8A-4147-A177-3AD203B41FA5}">
                      <a16:colId xmlns:a16="http://schemas.microsoft.com/office/drawing/2014/main" val="1953923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Специальность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К-во чел.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Время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Ауд.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48129401"/>
                  </a:ext>
                </a:extLst>
              </a:tr>
              <a:tr h="2076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ИСиТвБМ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22.01.2025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9.00−12.30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415−1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689433"/>
                  </a:ext>
                </a:extLst>
              </a:tr>
              <a:tr h="97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23.01.2025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9.00−12.30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415−1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722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ПМС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22.01.2025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9.00−12.30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413−1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454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23.01.2025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9.00−12.30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413−1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2614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ЭСБ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22.01.2025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9.00−12.30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416</a:t>
                      </a:r>
                      <a:r>
                        <a:rPr lang="ru-RU" sz="2000">
                          <a:effectLst/>
                        </a:rPr>
                        <a:t>−1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45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23.01.2025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9.00−12.30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416</a:t>
                      </a:r>
                      <a:r>
                        <a:rPr lang="ru-RU" sz="2000" dirty="0">
                          <a:effectLst/>
                        </a:rPr>
                        <a:t>−1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9777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1BEEC4D-AE6F-4A44-AA88-E8634E5799A6}"/>
              </a:ext>
            </a:extLst>
          </p:cNvPr>
          <p:cNvSpPr txBox="1"/>
          <p:nvPr/>
        </p:nvSpPr>
        <p:spPr>
          <a:xfrm>
            <a:off x="192128" y="5398352"/>
            <a:ext cx="870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>
                <a:solidFill>
                  <a:schemeClr val="bg1"/>
                </a:solidFill>
              </a:rPr>
              <a:t>Примечание</a:t>
            </a:r>
            <a:r>
              <a:rPr lang="ru-RU" sz="2400" dirty="0">
                <a:solidFill>
                  <a:schemeClr val="bg1"/>
                </a:solidFill>
              </a:rPr>
              <a:t>: график защиты дипломных проектов может быть уточнен</a:t>
            </a:r>
          </a:p>
        </p:txBody>
      </p:sp>
    </p:spTree>
    <p:extLst>
      <p:ext uri="{BB962C8B-B14F-4D97-AF65-F5344CB8AC3E}">
        <p14:creationId xmlns:p14="http://schemas.microsoft.com/office/powerpoint/2010/main" val="41064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332656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КАЛЕНДАРНЫЙ ПЛАН РАБОТЫ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CA6327BB-880B-4103-B1C1-3BA87B70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15678"/>
              </p:ext>
            </p:extLst>
          </p:nvPr>
        </p:nvGraphicFramePr>
        <p:xfrm>
          <a:off x="1" y="1556792"/>
          <a:ext cx="9144000" cy="5112567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635223">
                  <a:extLst>
                    <a:ext uri="{9D8B030D-6E8A-4147-A177-3AD203B41FA5}">
                      <a16:colId xmlns:a16="http://schemas.microsoft.com/office/drawing/2014/main" val="2875099401"/>
                    </a:ext>
                  </a:extLst>
                </a:gridCol>
                <a:gridCol w="4725206">
                  <a:extLst>
                    <a:ext uri="{9D8B030D-6E8A-4147-A177-3AD203B41FA5}">
                      <a16:colId xmlns:a16="http://schemas.microsoft.com/office/drawing/2014/main" val="499284272"/>
                    </a:ext>
                  </a:extLst>
                </a:gridCol>
                <a:gridCol w="1904777">
                  <a:extLst>
                    <a:ext uri="{9D8B030D-6E8A-4147-A177-3AD203B41FA5}">
                      <a16:colId xmlns:a16="http://schemas.microsoft.com/office/drawing/2014/main" val="3850486676"/>
                    </a:ext>
                  </a:extLst>
                </a:gridCol>
                <a:gridCol w="1878794">
                  <a:extLst>
                    <a:ext uri="{9D8B030D-6E8A-4147-A177-3AD203B41FA5}">
                      <a16:colId xmlns:a16="http://schemas.microsoft.com/office/drawing/2014/main" val="3807339861"/>
                    </a:ext>
                  </a:extLst>
                </a:gridCol>
              </a:tblGrid>
              <a:tr h="438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этапов дипломного 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Срок выполнения этапов работы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Примечание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260541"/>
                  </a:ext>
                </a:extLst>
              </a:tr>
              <a:tr h="219136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1-я опроцентовка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</a:t>
                      </a:r>
                      <a:r>
                        <a:rPr lang="ru-RU" sz="1400" dirty="0">
                          <a:effectLst/>
                        </a:rPr>
                        <a:t>−</a:t>
                      </a:r>
                      <a:r>
                        <a:rPr lang="ru-RU" sz="1400">
                          <a:effectLst/>
                        </a:rPr>
                        <a:t>27.</a:t>
                      </a:r>
                      <a:r>
                        <a:rPr lang="en-US" sz="1400">
                          <a:effectLst/>
                        </a:rPr>
                        <a:t>11</a:t>
                      </a:r>
                      <a:r>
                        <a:rPr lang="ru-RU" sz="1400">
                          <a:effectLst/>
                        </a:rPr>
                        <a:t>.2024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402782"/>
                  </a:ext>
                </a:extLst>
              </a:tr>
              <a:tr h="219136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2-я опроцентовка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−0</a:t>
                      </a:r>
                      <a:r>
                        <a:rPr lang="en-US" sz="1400" dirty="0">
                          <a:effectLst/>
                        </a:rPr>
                        <a:t>7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12</a:t>
                      </a:r>
                      <a:r>
                        <a:rPr lang="ru-RU" sz="1400">
                          <a:effectLst/>
                        </a:rPr>
                        <a:t>.2024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1083"/>
                  </a:ext>
                </a:extLst>
              </a:tr>
              <a:tr h="291572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3-я опроцентовка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−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8.</a:t>
                      </a:r>
                      <a:r>
                        <a:rPr lang="en-US" sz="1400">
                          <a:effectLst/>
                        </a:rPr>
                        <a:t>12</a:t>
                      </a:r>
                      <a:r>
                        <a:rPr lang="ru-RU" sz="1400">
                          <a:effectLst/>
                        </a:rPr>
                        <a:t>.2024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58750" algn="l"/>
                        </a:tabLst>
                      </a:pPr>
                      <a:r>
                        <a:rPr lang="ru-RU" sz="1400">
                          <a:effectLst/>
                        </a:rPr>
                        <a:t>80%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338842"/>
                  </a:ext>
                </a:extLst>
              </a:tr>
              <a:tr h="438272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4-я опроцентовка (полностью готовая работа, экспертиза программного средства)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2.</a:t>
                      </a:r>
                      <a:r>
                        <a:rPr lang="en-US" sz="1400">
                          <a:effectLst/>
                        </a:rPr>
                        <a:t>12</a:t>
                      </a:r>
                      <a:r>
                        <a:rPr lang="ru-RU" sz="1400">
                          <a:effectLst/>
                        </a:rPr>
                        <a:t>.2024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090050"/>
                  </a:ext>
                </a:extLst>
              </a:tr>
              <a:tr h="876545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Консультации по оформлению графического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материала и пояснительной записки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27.10.2024–29.12.2024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Руководитель (консультант)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Еженедельно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согласно графику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41370"/>
                  </a:ext>
                </a:extLst>
              </a:tr>
              <a:tr h="657409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Индивидуальные консультации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 нормоконтролю текстовой и графической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400" dirty="0">
                          <a:effectLst/>
                        </a:rPr>
                        <a:t>частей работы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27.10.2024–26.12.2024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Согласно графику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индивидуальных консультаций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725603"/>
                  </a:ext>
                </a:extLst>
              </a:tr>
              <a:tr h="438272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400">
                          <a:effectLst/>
                        </a:rPr>
                        <a:t>Прохождение обязательного нормоконтроля текстовой и графической частей работы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</a:t>
                      </a:r>
                      <a:r>
                        <a:rPr lang="ru-RU" sz="1400">
                          <a:effectLst/>
                        </a:rPr>
                        <a:t>−29.12.2024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Согласно графику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864527"/>
                  </a:ext>
                </a:extLst>
              </a:tr>
              <a:tr h="657409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Итоговая проверка готовности дипломного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проекта на заседании рабочей комиссии кафедры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 и допуск к защите в ГЭК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03−04.01.2025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Согласно графику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391209"/>
                  </a:ext>
                </a:extLst>
              </a:tr>
              <a:tr h="438272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Рецензирование дипломного проекта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05−17.01.2025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Согласно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распоряжению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04760"/>
                  </a:ext>
                </a:extLst>
              </a:tr>
              <a:tr h="438272">
                <a:tc>
                  <a:txBody>
                    <a:bodyPr/>
                    <a:lstStyle/>
                    <a:p>
                      <a:pPr indent="-215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Защита дипломного 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19.01.2025−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01.02.2025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Согласно графику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33" marR="60833" marT="0" marB="0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15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7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ГРАФИКИ КОНСУЛЬТАЦИЙ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7E4DB1-CC23-4D8C-A05F-F2683677F821}"/>
              </a:ext>
            </a:extLst>
          </p:cNvPr>
          <p:cNvSpPr/>
          <p:nvPr/>
        </p:nvSpPr>
        <p:spPr>
          <a:xfrm>
            <a:off x="635168" y="1628800"/>
            <a:ext cx="78736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РУКОВОДИТЕЛЕЙ</a:t>
            </a:r>
          </a:p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ДИПЛОМНОГО ПРОЕКТИРОВАНИЯ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019F258-825A-468E-A360-11441ECD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3435424"/>
            <a:ext cx="5935980" cy="2415540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B88D1F20-DBD4-4AB6-8867-17A33957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19" y="3626467"/>
            <a:ext cx="1942311" cy="19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6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ГРАФИКИ КОНСУЛЬТАЦИЙ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7E4DB1-CC23-4D8C-A05F-F2683677F821}"/>
              </a:ext>
            </a:extLst>
          </p:cNvPr>
          <p:cNvSpPr/>
          <p:nvPr/>
        </p:nvSpPr>
        <p:spPr>
          <a:xfrm>
            <a:off x="1020680" y="1628800"/>
            <a:ext cx="7102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НОРМОКОНТРОЛЮ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222CEF-631E-4B57-A94D-55BE1DE5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12" y="2555228"/>
            <a:ext cx="6406776" cy="2181100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F66E7496-21DA-47A6-94DF-7EFE597E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ГРАФИКИ КОНСУЛЬТАЦИЙ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7E4DB1-CC23-4D8C-A05F-F2683677F821}"/>
              </a:ext>
            </a:extLst>
          </p:cNvPr>
          <p:cNvSpPr/>
          <p:nvPr/>
        </p:nvSpPr>
        <p:spPr>
          <a:xfrm>
            <a:off x="406830" y="1628800"/>
            <a:ext cx="8330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ЭКОНОМИЧЕСКОМУ ОБОСНОВАНИЮ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0910446-04D2-453B-A4F7-37F1EA82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7" y="2526977"/>
            <a:ext cx="7967926" cy="1556763"/>
          </a:xfrm>
          <a:prstGeom prst="rect">
            <a:avLst/>
          </a:prstGeom>
        </p:spPr>
      </p:pic>
      <p:pic>
        <p:nvPicPr>
          <p:cNvPr id="6145" name="Рисунок 5">
            <a:extLst>
              <a:ext uri="{FF2B5EF4-FFF2-40B4-BE49-F238E27FC236}">
                <a16:creationId xmlns:a16="http://schemas.microsoft.com/office/drawing/2014/main" id="{CFBF94DA-E19F-443C-85DE-2F824520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438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1D8790D9-8A19-4F4B-B744-A8621A81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22" y="4095140"/>
            <a:ext cx="2148956" cy="21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РЕКОМЕНДАЦИИ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7E4DB1-CC23-4D8C-A05F-F2683677F821}"/>
              </a:ext>
            </a:extLst>
          </p:cNvPr>
          <p:cNvSpPr/>
          <p:nvPr/>
        </p:nvSpPr>
        <p:spPr>
          <a:xfrm>
            <a:off x="417253" y="1628800"/>
            <a:ext cx="83095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ПОСМОТРЕТЬ ВИДЕОКОНФЕРЕНЦИИ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ВИДЕОКОНСУЛЬТАЦИИ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D54E0D-90AC-44DA-BD8C-2C1405151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8" y="2924944"/>
            <a:ext cx="2692624" cy="26926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36838A-9DB4-4A47-BDF0-3BB419060FC2}"/>
              </a:ext>
            </a:extLst>
          </p:cNvPr>
          <p:cNvSpPr txBox="1"/>
          <p:nvPr/>
        </p:nvSpPr>
        <p:spPr>
          <a:xfrm>
            <a:off x="273237" y="5842821"/>
            <a:ext cx="357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Пояснительная записка дипломного проекта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D4F41C-2290-4588-9817-F537C3F3E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04" y="2996952"/>
            <a:ext cx="2621704" cy="26217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2EB4E6-BAB4-4FB6-8AD9-A90E1930C381}"/>
              </a:ext>
            </a:extLst>
          </p:cNvPr>
          <p:cNvSpPr txBox="1"/>
          <p:nvPr/>
        </p:nvSpPr>
        <p:spPr>
          <a:xfrm>
            <a:off x="4640269" y="5661248"/>
            <a:ext cx="4468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Видеоконференция дипломное проектирование по специальности ИСиТвБМ (часть 1)</a:t>
            </a:r>
          </a:p>
        </p:txBody>
      </p:sp>
    </p:spTree>
    <p:extLst>
      <p:ext uri="{BB962C8B-B14F-4D97-AF65-F5344CB8AC3E}">
        <p14:creationId xmlns:p14="http://schemas.microsoft.com/office/powerpoint/2010/main" val="40203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РЕКОМЕНДАЦИИ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7E4DB1-CC23-4D8C-A05F-F2683677F821}"/>
              </a:ext>
            </a:extLst>
          </p:cNvPr>
          <p:cNvSpPr/>
          <p:nvPr/>
        </p:nvSpPr>
        <p:spPr>
          <a:xfrm>
            <a:off x="417253" y="1628800"/>
            <a:ext cx="83095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ПОСМОТРЕТЬ ВИДЕОКОНФЕРЕНЦИИ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ВИДЕОКОНСУЛЬТАЦИИ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2EB4E6-BAB4-4FB6-8AD9-A90E1930C381}"/>
              </a:ext>
            </a:extLst>
          </p:cNvPr>
          <p:cNvSpPr txBox="1"/>
          <p:nvPr/>
        </p:nvSpPr>
        <p:spPr>
          <a:xfrm>
            <a:off x="1209317" y="5762658"/>
            <a:ext cx="660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Типичные ошибки при оформлении пояснительной записки дипломного проекта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952B43-F9D1-4A76-9CCE-3F83CEA83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10" y="2960431"/>
            <a:ext cx="2692624" cy="26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38550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ОБЯЗАТЕЛЬНО К ИСПОЛНЕНИЮ</a:t>
            </a:r>
          </a:p>
        </p:txBody>
      </p:sp>
      <p:pic>
        <p:nvPicPr>
          <p:cNvPr id="9218" name="Picture 2" descr="СТП 01-2017">
            <a:extLst>
              <a:ext uri="{FF2B5EF4-FFF2-40B4-BE49-F238E27FC236}">
                <a16:creationId xmlns:a16="http://schemas.microsoft.com/office/drawing/2014/main" id="{F97C4907-303F-4B44-873C-1AD08C4D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1933"/>
            <a:ext cx="1968822" cy="27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EB0E32-49E2-44E9-BB7A-0C4FF6B82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7" y="4685096"/>
            <a:ext cx="1787404" cy="1787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DEB44-4A94-4712-B5DA-993B40433B00}"/>
              </a:ext>
            </a:extLst>
          </p:cNvPr>
          <p:cNvSpPr txBox="1"/>
          <p:nvPr/>
        </p:nvSpPr>
        <p:spPr>
          <a:xfrm>
            <a:off x="2538834" y="2326773"/>
            <a:ext cx="6208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СТП 01-2024. Дипломные проекты (работы). Общие требования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Настоящий стандарт устанавливает общие требования к организации дипломного проектирования, построению, содержанию, оформлению и порядку защиты дипломных проектов (работ) в БГУИР.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обязательным для сотрудников и студентов (курсантов)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7502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11663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ОТВЕТСТВЕННЫЙ ЗА ДИПЛОМНОЕ ПРОЕКТИРОВАНИЕ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9C2A8F2-442F-4E33-BAA9-28D59C0FC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71222"/>
              </p:ext>
            </p:extLst>
          </p:nvPr>
        </p:nvGraphicFramePr>
        <p:xfrm>
          <a:off x="467544" y="2975738"/>
          <a:ext cx="55753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Image" r:id="rId3" imgW="11085480" imgH="3987000" progId="Photoshop.Image.13">
                  <p:embed/>
                </p:oleObj>
              </mc:Choice>
              <mc:Fallback>
                <p:oleObj name="Image" r:id="rId3" imgW="11085480" imgH="3987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975738"/>
                        <a:ext cx="55753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297D5B-0135-4CD3-A738-97605010B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52" y="2975738"/>
            <a:ext cx="2006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11663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ИНФОРМАЦИЯ О ДИПЛОМНОМ ПРОЕКТИРОВАНИИ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4FC8C5-FD69-4FBB-BF0C-8713EECD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141823-F0FA-474D-904C-AD37246F9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" y="4597623"/>
            <a:ext cx="2170960" cy="21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КУРАТОРЫ СПЕЦИАЛЬНОСТЕЙ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B3523-BEE2-473F-958C-85A9B7B8B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98" y="4359614"/>
            <a:ext cx="1888703" cy="1888703"/>
          </a:xfrm>
          <a:prstGeom prst="rect">
            <a:avLst/>
          </a:prstGeom>
        </p:spPr>
      </p:pic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09994B3-6734-4A76-8FB4-3FCFB456F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706608"/>
              </p:ext>
            </p:extLst>
          </p:nvPr>
        </p:nvGraphicFramePr>
        <p:xfrm>
          <a:off x="480288" y="2017724"/>
          <a:ext cx="53086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Image" r:id="rId4" imgW="10552320" imgH="8507880" progId="Photoshop.Image.13">
                  <p:embed/>
                </p:oleObj>
              </mc:Choice>
              <mc:Fallback>
                <p:oleObj name="Image" r:id="rId4" imgW="10552320" imgH="8507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288" y="2017724"/>
                        <a:ext cx="5308600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8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КУРАТОРЫ СПЕЦИАЛЬНОСТЕЙ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09994B3-6734-4A76-8FB4-3FCFB456F1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288" y="2017724"/>
          <a:ext cx="53086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Image" r:id="rId3" imgW="10552320" imgH="8507880" progId="Photoshop.Image.13">
                  <p:embed/>
                </p:oleObj>
              </mc:Choice>
              <mc:Fallback>
                <p:oleObj name="Image" r:id="rId3" imgW="10552320" imgH="8507880" progId="Photoshop.Image.13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609994B3-6734-4A76-8FB4-3FCFB456F1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288" y="2017724"/>
                        <a:ext cx="5308600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9" name="Picture 9">
            <a:extLst>
              <a:ext uri="{FF2B5EF4-FFF2-40B4-BE49-F238E27FC236}">
                <a16:creationId xmlns:a16="http://schemas.microsoft.com/office/drawing/2014/main" id="{0BE240C9-5391-4C92-83D1-951B260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33" y="2879447"/>
            <a:ext cx="2434679" cy="24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EBD2F-01C4-44DD-9B23-25C444944A3B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РАБОЧИЕ КОМИССИИ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DF56926-1ADA-43F1-BAAB-E80510BC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31501"/>
              </p:ext>
            </p:extLst>
          </p:nvPr>
        </p:nvGraphicFramePr>
        <p:xfrm>
          <a:off x="323528" y="2250663"/>
          <a:ext cx="8445624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156">
                  <a:extLst>
                    <a:ext uri="{9D8B030D-6E8A-4147-A177-3AD203B41FA5}">
                      <a16:colId xmlns:a16="http://schemas.microsoft.com/office/drawing/2014/main" val="2519282220"/>
                    </a:ext>
                  </a:extLst>
                </a:gridCol>
                <a:gridCol w="1918846">
                  <a:extLst>
                    <a:ext uri="{9D8B030D-6E8A-4147-A177-3AD203B41FA5}">
                      <a16:colId xmlns:a16="http://schemas.microsoft.com/office/drawing/2014/main" val="2099786528"/>
                    </a:ext>
                  </a:extLst>
                </a:gridCol>
                <a:gridCol w="2182350">
                  <a:extLst>
                    <a:ext uri="{9D8B030D-6E8A-4147-A177-3AD203B41FA5}">
                      <a16:colId xmlns:a16="http://schemas.microsoft.com/office/drawing/2014/main" val="2272684177"/>
                    </a:ext>
                  </a:extLst>
                </a:gridCol>
                <a:gridCol w="2427272">
                  <a:extLst>
                    <a:ext uri="{9D8B030D-6E8A-4147-A177-3AD203B41FA5}">
                      <a16:colId xmlns:a16="http://schemas.microsoft.com/office/drawing/2014/main" val="1767099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Ауд., корп.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 проведения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Председатель комиссии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064009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Специальность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ИТСиТвБМ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(группа 084371)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77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03.01.2025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415–1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9.00–14.00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Тонкович И.Н.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09416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Специальность ЭСБ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54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03.01.2025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433–1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9.00–15.00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Логин В.М.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28860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Специальность ПМС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03.01.2025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415а–1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9.00–14.00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Пискун Г.А.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64058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E11363-D6A8-474C-AF86-4139C5FD651E}"/>
              </a:ext>
            </a:extLst>
          </p:cNvPr>
          <p:cNvSpPr txBox="1"/>
          <p:nvPr/>
        </p:nvSpPr>
        <p:spPr>
          <a:xfrm>
            <a:off x="323528" y="4797152"/>
            <a:ext cx="844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возможны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3202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8ACCF8-413A-4A0A-84DE-FD6A3CC07DC3}"/>
              </a:ext>
            </a:extLst>
          </p:cNvPr>
          <p:cNvSpPr/>
          <p:nvPr/>
        </p:nvSpPr>
        <p:spPr>
          <a:xfrm>
            <a:off x="745508" y="2967335"/>
            <a:ext cx="7652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898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2D68402-EAF4-4DA6-9EFB-5FD120F93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53206"/>
              </p:ext>
            </p:extLst>
          </p:nvPr>
        </p:nvGraphicFramePr>
        <p:xfrm>
          <a:off x="179512" y="1557610"/>
          <a:ext cx="37846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Image" r:id="rId3" imgW="7530120" imgH="10145880" progId="Photoshop.Image.13">
                  <p:embed/>
                </p:oleObj>
              </mc:Choice>
              <mc:Fallback>
                <p:oleObj name="Image" r:id="rId3" imgW="7530120" imgH="10145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557610"/>
                        <a:ext cx="3784600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E9A6C9-06D5-4FD3-BBDD-FD458C2A4A11}"/>
              </a:ext>
            </a:extLst>
          </p:cNvPr>
          <p:cNvSpPr txBox="1"/>
          <p:nvPr/>
        </p:nvSpPr>
        <p:spPr>
          <a:xfrm>
            <a:off x="4117690" y="2344901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 Итоговая аттестация проводится для определения соответствия результатов учебной деятельности обучающихся требованиям образовательных стандартов, учебно-программной документации образовательных программ высшего образования при завершении освоения содержания образовательных программ высшего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2587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2D68402-EAF4-4DA6-9EFB-5FD120F93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624490"/>
              </p:ext>
            </p:extLst>
          </p:nvPr>
        </p:nvGraphicFramePr>
        <p:xfrm>
          <a:off x="340648" y="1772816"/>
          <a:ext cx="2185823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Image" r:id="rId3" imgW="7530120" imgH="10145880" progId="Photoshop.Image.13">
                  <p:embed/>
                </p:oleObj>
              </mc:Choice>
              <mc:Fallback>
                <p:oleObj name="Image" r:id="rId3" imgW="7530120" imgH="10145880" progId="Photoshop.Image.13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B2D68402-EAF4-4DA6-9EFB-5FD120F93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648" y="1772816"/>
                        <a:ext cx="2185823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E9A6C9-06D5-4FD3-BBDD-FD458C2A4A11}"/>
              </a:ext>
            </a:extLst>
          </p:cNvPr>
          <p:cNvSpPr txBox="1"/>
          <p:nvPr/>
        </p:nvSpPr>
        <p:spPr>
          <a:xfrm>
            <a:off x="2600960" y="1679319"/>
            <a:ext cx="6253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 проводится по специальности (направлению специальности, специализации). К итоговой аттестации допускаются обучающиеся, 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выполнившие учебные планы, учебные программы, программы практики (в том числе преддипломной практики)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индивидуальные планы работы магистрантов.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организационных мероприятий по проведению итоговой аттестации обучающихся, в том числе допуск обучающихся к итоговой аттестации, обеспечивают выпускающие кафедры учреждения высшего образования.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1C58C-B88B-40D0-8AAC-5FF06784E996}"/>
              </a:ext>
            </a:extLst>
          </p:cNvPr>
          <p:cNvSpPr txBox="1"/>
          <p:nvPr/>
        </p:nvSpPr>
        <p:spPr>
          <a:xfrm>
            <a:off x="340647" y="4941168"/>
            <a:ext cx="8513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	Итоговая аттестация обучающихся при завершении освоения содержания образовательной программы осуществляется государственными экзаменационными комиссиями (далее - ГЭК).</a:t>
            </a:r>
          </a:p>
        </p:txBody>
      </p:sp>
    </p:spTree>
    <p:extLst>
      <p:ext uri="{BB962C8B-B14F-4D97-AF65-F5344CB8AC3E}">
        <p14:creationId xmlns:p14="http://schemas.microsoft.com/office/powerpoint/2010/main" val="4402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2D68402-EAF4-4DA6-9EFB-5FD120F93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67263"/>
              </p:ext>
            </p:extLst>
          </p:nvPr>
        </p:nvGraphicFramePr>
        <p:xfrm>
          <a:off x="335127" y="2435659"/>
          <a:ext cx="2185823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Image" r:id="rId3" imgW="7530120" imgH="10145880" progId="Photoshop.Image.13">
                  <p:embed/>
                </p:oleObj>
              </mc:Choice>
              <mc:Fallback>
                <p:oleObj name="Image" r:id="rId3" imgW="7530120" imgH="10145880" progId="Photoshop.Image.13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B2D68402-EAF4-4DA6-9EFB-5FD120F93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127" y="2435659"/>
                        <a:ext cx="2185823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04434F8-BA3A-4342-BA9A-8E7FB650AFE8}"/>
              </a:ext>
            </a:extLst>
          </p:cNvPr>
          <p:cNvSpPr txBox="1"/>
          <p:nvPr/>
        </p:nvSpPr>
        <p:spPr>
          <a:xfrm>
            <a:off x="2673350" y="2435659"/>
            <a:ext cx="6130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 Государственный экзамен (экзамены), 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дипломного проекта (дипломной работы)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защита магистерской диссертации 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на открытом заседании ГЭК с участием председателя комиссии и не менее половины ее состава.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присутствующие на государственном экзамене (экзаменах), защите дипломного проекта (дипломной работы), магистерской диссертации и не являющиеся членами ГЭК, не могут задавать вопросы обучающемуся и влиять на ход экзамена, защиты.</a:t>
            </a:r>
          </a:p>
        </p:txBody>
      </p:sp>
    </p:spTree>
    <p:extLst>
      <p:ext uri="{BB962C8B-B14F-4D97-AF65-F5344CB8AC3E}">
        <p14:creationId xmlns:p14="http://schemas.microsoft.com/office/powerpoint/2010/main" val="3669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2D68402-EAF4-4DA6-9EFB-5FD120F93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07957"/>
              </p:ext>
            </p:extLst>
          </p:nvPr>
        </p:nvGraphicFramePr>
        <p:xfrm>
          <a:off x="351488" y="2342103"/>
          <a:ext cx="2185823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Image" r:id="rId3" imgW="7530120" imgH="10145880" progId="Photoshop.Image.13">
                  <p:embed/>
                </p:oleObj>
              </mc:Choice>
              <mc:Fallback>
                <p:oleObj name="Image" r:id="rId3" imgW="7530120" imgH="10145880" progId="Photoshop.Image.13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B2D68402-EAF4-4DA6-9EFB-5FD120F93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488" y="2342103"/>
                        <a:ext cx="2185823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04434F8-BA3A-4342-BA9A-8E7FB650AFE8}"/>
              </a:ext>
            </a:extLst>
          </p:cNvPr>
          <p:cNvSpPr txBox="1"/>
          <p:nvPr/>
        </p:nvSpPr>
        <p:spPr>
          <a:xfrm>
            <a:off x="2719851" y="2260377"/>
            <a:ext cx="61300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выполнение дипломного проекта (дипломной работы) и принятые в дипломном проекте (дипломной работе) решения, правильность всех данных и сделанные выводы отвечает обучающийся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осваивающий содержание образовательной программы высшего образования I ступени, - автор дипломного проекта (дипломной работы). Обучающийся, осваивающий содержание образовательной программы высшего образования I ступени, представляет руководителю законченный дипломный проект (дипломную работу), подписанный им и консультантами. Руководитель составляет отзыв на дипломный проект (дипломную работу). </a:t>
            </a:r>
          </a:p>
        </p:txBody>
      </p:sp>
    </p:spTree>
    <p:extLst>
      <p:ext uri="{BB962C8B-B14F-4D97-AF65-F5344CB8AC3E}">
        <p14:creationId xmlns:p14="http://schemas.microsoft.com/office/powerpoint/2010/main" val="32209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2050" name="Picture 2" descr="Положение_БГУИР_о ПДП и ДП">
            <a:extLst>
              <a:ext uri="{FF2B5EF4-FFF2-40B4-BE49-F238E27FC236}">
                <a16:creationId xmlns:a16="http://schemas.microsoft.com/office/drawing/2014/main" id="{5E0AA7BF-C312-4D95-ABAA-35ECBBFF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3" y="1772816"/>
            <a:ext cx="1792896" cy="25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0D6A21-3F5E-47B6-9DA8-58E265AD8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8" y="4632007"/>
            <a:ext cx="1728190" cy="17281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20561D-8591-45A1-86FE-1150320E18AE}"/>
              </a:ext>
            </a:extLst>
          </p:cNvPr>
          <p:cNvSpPr txBox="1"/>
          <p:nvPr/>
        </p:nvSpPr>
        <p:spPr>
          <a:xfrm>
            <a:off x="2364741" y="1700808"/>
            <a:ext cx="64519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об организации и проведении преддипломной практики, дипломного проектирования и защиты дипломных проектов (работ) в БГУИР</a:t>
            </a:r>
          </a:p>
          <a:p>
            <a:pPr algn="just"/>
            <a:endParaRPr lang="ru-RU" sz="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содержит извлечения из законодательных и правовых актов Республики Беларусь, касающиеся организации преддипломной практики, дипломного проектирования и защиты дипломных проектов (работ), а также разработанный на их основе порядок организации преддипломной практики, дипломного проектирования и защиты дипломных проектов (работ) в БГУИР; календарный план мероприятий и приложения, в которых приведены примеры оформления необходимой документации.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обязательным для исполнения деканами факультетов, заведующими кафедрами и профессорско-преподавательским составом университета, студентами БГУИР.</a:t>
            </a:r>
          </a:p>
        </p:txBody>
      </p:sp>
    </p:spTree>
    <p:extLst>
      <p:ext uri="{BB962C8B-B14F-4D97-AF65-F5344CB8AC3E}">
        <p14:creationId xmlns:p14="http://schemas.microsoft.com/office/powerpoint/2010/main" val="30673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282024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20561D-8591-45A1-86FE-1150320E18AE}"/>
              </a:ext>
            </a:extLst>
          </p:cNvPr>
          <p:cNvSpPr txBox="1"/>
          <p:nvPr/>
        </p:nvSpPr>
        <p:spPr>
          <a:xfrm>
            <a:off x="2334784" y="2172885"/>
            <a:ext cx="64519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СТП 01-2024. Дипломные проекты (работы). Общие требования</a:t>
            </a:r>
          </a:p>
          <a:p>
            <a:pPr algn="just"/>
            <a:endParaRPr lang="ru-RU" sz="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Настоящий стандарт устанавливает общие требования к организации дипломного проектирования, построению, содержанию, оформлению и порядку защиты дипломных проектов (работ) в БГУИР.</a:t>
            </a:r>
          </a:p>
          <a:p>
            <a:pPr algn="just"/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второго и третьего разделов распространяются на курсовые проекты (работы), типовые расчеты, рефераты и отчеты по лабораторным работам.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обязательным для сотрудников и студентов (курсантов) университета.</a:t>
            </a:r>
          </a:p>
        </p:txBody>
      </p:sp>
      <p:pic>
        <p:nvPicPr>
          <p:cNvPr id="21506" name="Picture 2" descr="СТП 01-2024">
            <a:extLst>
              <a:ext uri="{FF2B5EF4-FFF2-40B4-BE49-F238E27FC236}">
                <a16:creationId xmlns:a16="http://schemas.microsoft.com/office/drawing/2014/main" id="{1FBB56C4-DB47-4380-8CD2-0956B7DE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9" y="1700808"/>
            <a:ext cx="1866574" cy="26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28BEB630-E98D-4400-9CF1-D4B73E605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" y="4452341"/>
            <a:ext cx="1824127" cy="18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387823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505482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387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3596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31498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91182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597623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2044-90E1-4D75-AC5F-BE5BCE290D58}"/>
              </a:ext>
            </a:extLst>
          </p:cNvPr>
          <p:cNvSpPr txBox="1"/>
          <p:nvPr/>
        </p:nvSpPr>
        <p:spPr>
          <a:xfrm>
            <a:off x="2123728" y="11663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ГРАФИК ОБРАЗОВАТЕЛЬНОГО ПРОЦЕССА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97317C-D7EB-48F6-AD9D-6952975D58C4}"/>
              </a:ext>
            </a:extLst>
          </p:cNvPr>
          <p:cNvSpPr/>
          <p:nvPr/>
        </p:nvSpPr>
        <p:spPr>
          <a:xfrm>
            <a:off x="467544" y="2876713"/>
            <a:ext cx="82089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ДИПЛОМНОЕ ПРОЕКТИРОВАНИЕ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ПРОВОДИТСЯ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В ПЕРИОД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29.10.2024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19.01.2025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09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ecbc5d744fd64b328a2d6539d6d546ef64c8a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938</Words>
  <Application>Microsoft Office PowerPoint</Application>
  <PresentationFormat>Экран (4:3)</PresentationFormat>
  <Paragraphs>175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"Компьютерные телекоммуникации"</dc:title>
  <dc:creator>obstinate</dc:creator>
  <cp:keywords>шаблон презентации, тема оформления презентации, фон презентации</cp:keywords>
  <dc:description>Шаблон презентации с сайта http://presentation-creation.ru</dc:description>
  <cp:lastModifiedBy>АЛЕКСЕЕВ Виктор Федорович</cp:lastModifiedBy>
  <cp:revision>32</cp:revision>
  <dcterms:created xsi:type="dcterms:W3CDTF">2017-12-25T06:45:56Z</dcterms:created>
  <dcterms:modified xsi:type="dcterms:W3CDTF">2024-09-28T12:23:23Z</dcterms:modified>
</cp:coreProperties>
</file>