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303" r:id="rId3"/>
    <p:sldId id="304" r:id="rId4"/>
    <p:sldId id="307" r:id="rId5"/>
    <p:sldId id="309" r:id="rId6"/>
    <p:sldId id="310" r:id="rId7"/>
    <p:sldId id="305" r:id="rId8"/>
    <p:sldId id="306" r:id="rId9"/>
  </p:sldIdLst>
  <p:sldSz cx="9144000" cy="6858000" type="screen4x3"/>
  <p:notesSz cx="6858000" cy="9144000"/>
  <p:custDataLst>
    <p:tags r:id="rId11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07F2690-868B-470F-AB49-188CEC0AE559}">
          <p14:sldIdLst>
            <p14:sldId id="256"/>
            <p14:sldId id="303"/>
            <p14:sldId id="304"/>
            <p14:sldId id="307"/>
            <p14:sldId id="309"/>
            <p14:sldId id="310"/>
            <p14:sldId id="305"/>
            <p14:sldId id="306"/>
          </p14:sldIdLst>
        </p14:section>
        <p14:section name="Раздел без заголовка" id="{ACA7D0A3-2DB6-4C08-AFB2-7F4C82AF949E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DCA8"/>
    <a:srgbClr val="DCEACB"/>
    <a:srgbClr val="9ED600"/>
    <a:srgbClr val="97DE18"/>
    <a:srgbClr val="B0EE00"/>
    <a:srgbClr val="DCEACC"/>
    <a:srgbClr val="384C00"/>
    <a:srgbClr val="476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99" autoAdjust="0"/>
    <p:restoredTop sz="94660"/>
  </p:normalViewPr>
  <p:slideViewPr>
    <p:cSldViewPr>
      <p:cViewPr varScale="1">
        <p:scale>
          <a:sx n="54" d="100"/>
          <a:sy n="54" d="100"/>
        </p:scale>
        <p:origin x="-96" y="-8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216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188FEC-A11B-4FC0-9987-AABE6144E255}" type="datetimeFigureOut">
              <a:rPr lang="ru-RU" smtClean="0"/>
              <a:t>24.02.2017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3CAA87-85CE-4EED-B6B7-E95ADD9C0D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1051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CAA87-85CE-4EED-B6B7-E95ADD9C0D2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01272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CAA87-85CE-4EED-B6B7-E95ADD9C0D24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81021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CAA87-85CE-4EED-B6B7-E95ADD9C0D24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60225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CAA87-85CE-4EED-B6B7-E95ADD9C0D24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83638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CAA87-85CE-4EED-B6B7-E95ADD9C0D24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89795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CAA87-85CE-4EED-B6B7-E95ADD9C0D24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11810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CAA87-85CE-4EED-B6B7-E95ADD9C0D24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27493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CAA87-85CE-4EED-B6B7-E95ADD9C0D24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7854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A5F4EBE-F3BE-45C1-BE1C-8C35A0D3A67A}" type="datetimeFigureOut">
              <a:rPr lang="ru-RU" smtClean="0"/>
              <a:t>24.02.2017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EBBAE26-166B-4CC9-8E8A-D5F57390EAEE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F4EBE-F3BE-45C1-BE1C-8C35A0D3A67A}" type="datetimeFigureOut">
              <a:rPr lang="ru-RU" smtClean="0"/>
              <a:t>24.02.2017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BAE26-166B-4CC9-8E8A-D5F57390EA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F4EBE-F3BE-45C1-BE1C-8C35A0D3A67A}" type="datetimeFigureOut">
              <a:rPr lang="ru-RU" smtClean="0"/>
              <a:t>24.02.2017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BAE26-166B-4CC9-8E8A-D5F57390EA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F4EBE-F3BE-45C1-BE1C-8C35A0D3A67A}" type="datetimeFigureOut">
              <a:rPr lang="ru-RU" smtClean="0"/>
              <a:t>24.02.2017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BAE26-166B-4CC9-8E8A-D5F57390EA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F4EBE-F3BE-45C1-BE1C-8C35A0D3A67A}" type="datetimeFigureOut">
              <a:rPr lang="ru-RU" smtClean="0"/>
              <a:t>24.02.2017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BAE26-166B-4CC9-8E8A-D5F57390EA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F4EBE-F3BE-45C1-BE1C-8C35A0D3A67A}" type="datetimeFigureOut">
              <a:rPr lang="ru-RU" smtClean="0"/>
              <a:t>24.02.2017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BAE26-166B-4CC9-8E8A-D5F57390EAE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F4EBE-F3BE-45C1-BE1C-8C35A0D3A67A}" type="datetimeFigureOut">
              <a:rPr lang="ru-RU" smtClean="0"/>
              <a:t>24.02.2017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BAE26-166B-4CC9-8E8A-D5F57390EA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F4EBE-F3BE-45C1-BE1C-8C35A0D3A67A}" type="datetimeFigureOut">
              <a:rPr lang="ru-RU" smtClean="0"/>
              <a:t>24.02.2017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BAE26-166B-4CC9-8E8A-D5F57390EA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F4EBE-F3BE-45C1-BE1C-8C35A0D3A67A}" type="datetimeFigureOut">
              <a:rPr lang="ru-RU" smtClean="0"/>
              <a:t>24.02.2017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BAE26-166B-4CC9-8E8A-D5F57390EA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F4EBE-F3BE-45C1-BE1C-8C35A0D3A67A}" type="datetimeFigureOut">
              <a:rPr lang="ru-RU" smtClean="0"/>
              <a:t>24.02.2017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BAE26-166B-4CC9-8E8A-D5F57390EAEE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F4EBE-F3BE-45C1-BE1C-8C35A0D3A67A}" type="datetimeFigureOut">
              <a:rPr lang="ru-RU" smtClean="0"/>
              <a:t>24.02.2017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BAE26-166B-4CC9-8E8A-D5F57390EA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A5F4EBE-F3BE-45C1-BE1C-8C35A0D3A67A}" type="datetimeFigureOut">
              <a:rPr lang="ru-RU" smtClean="0"/>
              <a:t>24.02.2017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EBBAE26-166B-4CC9-8E8A-D5F57390EAE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одзаголовок 2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Сложное подлежащее</a:t>
            </a:r>
            <a:endParaRPr lang="ru-RU" sz="3600" b="1" dirty="0"/>
          </a:p>
        </p:txBody>
      </p:sp>
      <p:sp>
        <p:nvSpPr>
          <p:cNvPr id="27" name="Заголовок 26"/>
          <p:cNvSpPr>
            <a:spLocks noGrp="1"/>
          </p:cNvSpPr>
          <p:nvPr>
            <p:ph type="ctrTitle"/>
          </p:nvPr>
        </p:nvSpPr>
        <p:spPr>
          <a:xfrm>
            <a:off x="4511279" y="2708920"/>
            <a:ext cx="3583051" cy="1702160"/>
          </a:xfrm>
        </p:spPr>
        <p:txBody>
          <a:bodyPr>
            <a:noAutofit/>
          </a:bodyPr>
          <a:lstStyle/>
          <a:p>
            <a:r>
              <a:rPr lang="en-US" sz="6000" b="1" dirty="0" smtClean="0"/>
              <a:t>Complex</a:t>
            </a:r>
            <a:br>
              <a:rPr lang="en-US" sz="6000" b="1" dirty="0" smtClean="0"/>
            </a:br>
            <a:r>
              <a:rPr lang="en-US" sz="6000" b="1" dirty="0" smtClean="0"/>
              <a:t>Subject</a:t>
            </a:r>
            <a:endParaRPr lang="ru-RU" sz="60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4572000" y="6208787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Лихтарович</a:t>
            </a:r>
            <a:r>
              <a:rPr lang="ru-RU" dirty="0" smtClean="0"/>
              <a:t> И.И. ст. преподаватель</a:t>
            </a:r>
          </a:p>
          <a:p>
            <a:r>
              <a:rPr lang="ru-RU" dirty="0" smtClean="0"/>
              <a:t>Кафедры иностранных языков №1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24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611560" y="980728"/>
            <a:ext cx="7024744" cy="1143000"/>
          </a:xfrm>
        </p:spPr>
        <p:txBody>
          <a:bodyPr>
            <a:noAutofit/>
          </a:bodyPr>
          <a:lstStyle/>
          <a:p>
            <a:pPr>
              <a:lnSpc>
                <a:spcPts val="3500"/>
              </a:lnSpc>
            </a:pPr>
            <a:r>
              <a:rPr lang="ru-RU" sz="3600" b="1" dirty="0" smtClean="0"/>
              <a:t>Субъектный инфинитивный оборот</a:t>
            </a:r>
            <a:br>
              <a:rPr lang="ru-RU" sz="3600" b="1" dirty="0" smtClean="0"/>
            </a:br>
            <a:r>
              <a:rPr lang="en-US" sz="3600" dirty="0" smtClean="0"/>
              <a:t>(Complex Subject)</a:t>
            </a:r>
            <a:endParaRPr lang="ru-RU" sz="3600" dirty="0"/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1043492" y="2323652"/>
            <a:ext cx="7560956" cy="3508977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ru-RU" dirty="0"/>
              <a:t>это </a:t>
            </a:r>
            <a:r>
              <a:rPr lang="ru-RU" dirty="0" smtClean="0"/>
              <a:t>сочетание</a:t>
            </a:r>
          </a:p>
          <a:p>
            <a:r>
              <a:rPr lang="ru-RU" b="1" dirty="0"/>
              <a:t>существительного</a:t>
            </a:r>
            <a:r>
              <a:rPr lang="ru-RU" dirty="0"/>
              <a:t> в общем падеже или </a:t>
            </a:r>
            <a:r>
              <a:rPr lang="ru-RU" b="1" dirty="0"/>
              <a:t>личного местоимения</a:t>
            </a:r>
            <a:r>
              <a:rPr lang="ru-RU" dirty="0"/>
              <a:t> в именительном падеже, выполняющего в предложении функцию </a:t>
            </a:r>
            <a:r>
              <a:rPr lang="ru-RU" dirty="0" smtClean="0"/>
              <a:t>подлежащего</a:t>
            </a:r>
          </a:p>
          <a:p>
            <a:pPr marL="68580" indent="0">
              <a:buNone/>
            </a:pPr>
            <a:r>
              <a:rPr lang="ru-RU" dirty="0" smtClean="0"/>
              <a:t>и</a:t>
            </a:r>
          </a:p>
          <a:p>
            <a:r>
              <a:rPr lang="ru-RU" b="1" dirty="0" smtClean="0"/>
              <a:t>инфинитива</a:t>
            </a:r>
          </a:p>
          <a:p>
            <a:pPr marL="6858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9093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836712"/>
            <a:ext cx="7024744" cy="45712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Схема предложения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975724" y="1895231"/>
            <a:ext cx="5737037" cy="2410932"/>
            <a:chOff x="2108697" y="2299737"/>
            <a:chExt cx="5737037" cy="2410932"/>
          </a:xfrm>
        </p:grpSpPr>
        <p:sp>
          <p:nvSpPr>
            <p:cNvPr id="5" name="Овал 4"/>
            <p:cNvSpPr/>
            <p:nvPr/>
          </p:nvSpPr>
          <p:spPr>
            <a:xfrm>
              <a:off x="4085018" y="2718404"/>
              <a:ext cx="1800200" cy="62986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Predicate</a:t>
              </a:r>
              <a:endParaRPr lang="ru-RU" dirty="0"/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2108697" y="2718404"/>
              <a:ext cx="1656184" cy="63993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Subject</a:t>
              </a:r>
              <a:endParaRPr lang="ru-RU" dirty="0"/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6189550" y="2728477"/>
              <a:ext cx="1656184" cy="62986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to Infinitive</a:t>
              </a:r>
              <a:endParaRPr lang="ru-RU" dirty="0"/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2936789" y="2299737"/>
              <a:ext cx="3824037" cy="2670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 стрелкой 8"/>
            <p:cNvCxnSpPr>
              <a:endCxn id="6" idx="0"/>
            </p:cNvCxnSpPr>
            <p:nvPr/>
          </p:nvCxnSpPr>
          <p:spPr>
            <a:xfrm>
              <a:off x="2936789" y="2299737"/>
              <a:ext cx="0" cy="418667"/>
            </a:xfrm>
            <a:prstGeom prst="straightConnector1">
              <a:avLst/>
            </a:prstGeom>
            <a:ln w="158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 стрелкой 9"/>
            <p:cNvCxnSpPr/>
            <p:nvPr/>
          </p:nvCxnSpPr>
          <p:spPr>
            <a:xfrm>
              <a:off x="6760826" y="2341758"/>
              <a:ext cx="0" cy="376646"/>
            </a:xfrm>
            <a:prstGeom prst="straightConnector1">
              <a:avLst/>
            </a:prstGeom>
            <a:ln w="158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Плюс 11"/>
            <p:cNvSpPr/>
            <p:nvPr/>
          </p:nvSpPr>
          <p:spPr>
            <a:xfrm>
              <a:off x="3794427" y="2953571"/>
              <a:ext cx="216024" cy="223003"/>
            </a:xfrm>
            <a:prstGeom prst="mathPl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люс 12"/>
            <p:cNvSpPr/>
            <p:nvPr/>
          </p:nvSpPr>
          <p:spPr>
            <a:xfrm>
              <a:off x="5912696" y="2926870"/>
              <a:ext cx="216024" cy="223003"/>
            </a:xfrm>
            <a:prstGeom prst="mathPl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2171950" y="3558541"/>
              <a:ext cx="1592931" cy="115212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dirty="0" smtClean="0">
                  <a:solidFill>
                    <a:schemeClr val="accent1">
                      <a:lumMod val="50000"/>
                    </a:schemeClr>
                  </a:solidFill>
                </a:rPr>
                <a:t>Существительное в общем падеже</a:t>
              </a:r>
              <a:r>
                <a:rPr lang="en-US" sz="1200" dirty="0" smtClean="0">
                  <a:solidFill>
                    <a:schemeClr val="accent1">
                      <a:lumMod val="50000"/>
                    </a:schemeClr>
                  </a:solidFill>
                </a:rPr>
                <a:t>/</a:t>
              </a:r>
              <a:r>
                <a:rPr lang="ru-RU" sz="1200" dirty="0" smtClean="0">
                  <a:solidFill>
                    <a:schemeClr val="accent1">
                      <a:lumMod val="50000"/>
                    </a:schemeClr>
                  </a:solidFill>
                </a:rPr>
                <a:t> местоимение  в</a:t>
              </a:r>
              <a:r>
                <a:rPr lang="en-US" sz="1200" dirty="0" smtClean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ru-RU" sz="1200" dirty="0" smtClean="0">
                  <a:solidFill>
                    <a:schemeClr val="accent1">
                      <a:lumMod val="50000"/>
                    </a:schemeClr>
                  </a:solidFill>
                </a:rPr>
                <a:t>именительном падеже</a:t>
              </a:r>
              <a:endParaRPr lang="ru-RU" sz="12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sp>
        <p:nvSpPr>
          <p:cNvPr id="16" name="Прямоугольник 15"/>
          <p:cNvSpPr/>
          <p:nvPr/>
        </p:nvSpPr>
        <p:spPr>
          <a:xfrm>
            <a:off x="768888" y="5004889"/>
            <a:ext cx="7907567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a)</a:t>
            </a: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 This </a:t>
            </a:r>
            <a:r>
              <a:rPr lang="en-US" sz="1400" b="1" dirty="0">
                <a:solidFill>
                  <a:schemeClr val="accent1">
                    <a:lumMod val="75000"/>
                  </a:schemeClr>
                </a:solidFill>
              </a:rPr>
              <a:t>substance</a:t>
            </a:r>
            <a:r>
              <a:rPr lang="en-US" sz="1400" dirty="0"/>
              <a:t>                       </a:t>
            </a:r>
            <a:r>
              <a:rPr lang="en-US" sz="1400" i="1" dirty="0"/>
              <a:t>seems</a:t>
            </a:r>
            <a:r>
              <a:rPr lang="en-US" sz="1400" dirty="0"/>
              <a:t>                 </a:t>
            </a:r>
            <a:r>
              <a:rPr lang="ru-RU" sz="1400" dirty="0" smtClean="0"/>
              <a:t>      </a:t>
            </a:r>
            <a:r>
              <a:rPr lang="en-US" sz="1400" dirty="0" smtClean="0"/>
              <a:t>  </a:t>
            </a:r>
            <a:r>
              <a:rPr lang="en-US" sz="1400" b="1" dirty="0">
                <a:solidFill>
                  <a:schemeClr val="accent1">
                    <a:lumMod val="75000"/>
                  </a:schemeClr>
                </a:solidFill>
              </a:rPr>
              <a:t>to </a:t>
            </a: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possess</a:t>
            </a:r>
            <a:r>
              <a:rPr lang="ru-RU" sz="1400" dirty="0" smtClean="0"/>
              <a:t>                  </a:t>
            </a:r>
            <a:r>
              <a:rPr lang="en-US" sz="1400" dirty="0" smtClean="0"/>
              <a:t> </a:t>
            </a:r>
            <a:r>
              <a:rPr lang="en-US" sz="1400" dirty="0"/>
              <a:t>useful properties.</a:t>
            </a:r>
          </a:p>
          <a:p>
            <a:endParaRPr lang="en-US" sz="1400" dirty="0"/>
          </a:p>
          <a:p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b) </a:t>
            </a: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The </a:t>
            </a:r>
            <a:r>
              <a:rPr lang="en-US" sz="1400" b="1" dirty="0">
                <a:solidFill>
                  <a:schemeClr val="accent1">
                    <a:lumMod val="75000"/>
                  </a:schemeClr>
                </a:solidFill>
              </a:rPr>
              <a:t>experiment</a:t>
            </a:r>
            <a:r>
              <a:rPr lang="en-US" sz="1400" dirty="0"/>
              <a:t> </a:t>
            </a:r>
            <a:r>
              <a:rPr lang="ru-RU" sz="1400" dirty="0" smtClean="0"/>
              <a:t>                    </a:t>
            </a:r>
            <a:r>
              <a:rPr lang="en-US" sz="1400" i="1" dirty="0" smtClean="0"/>
              <a:t>is reported</a:t>
            </a:r>
            <a:r>
              <a:rPr lang="ru-RU" sz="1400" dirty="0" smtClean="0"/>
              <a:t>                </a:t>
            </a:r>
            <a:r>
              <a:rPr lang="en-US" sz="1400" dirty="0" smtClean="0"/>
              <a:t> </a:t>
            </a:r>
            <a:r>
              <a:rPr lang="en-US" sz="1400" b="1" dirty="0">
                <a:solidFill>
                  <a:schemeClr val="accent1">
                    <a:lumMod val="75000"/>
                  </a:schemeClr>
                </a:solidFill>
              </a:rPr>
              <a:t>to be continued</a:t>
            </a:r>
            <a:r>
              <a:rPr lang="en-US" sz="1400" dirty="0"/>
              <a:t>.</a:t>
            </a:r>
          </a:p>
          <a:p>
            <a:endParaRPr lang="ru-RU" sz="1400" dirty="0" smtClean="0"/>
          </a:p>
          <a:p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c) </a:t>
            </a: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Exact data</a:t>
            </a:r>
            <a:r>
              <a:rPr lang="ru-RU" sz="1400" dirty="0" smtClean="0"/>
              <a:t>                            </a:t>
            </a:r>
            <a:r>
              <a:rPr lang="en-US" sz="1400" dirty="0" smtClean="0"/>
              <a:t> </a:t>
            </a:r>
            <a:r>
              <a:rPr lang="en-US" sz="1400" i="1" dirty="0" smtClean="0"/>
              <a:t>are unlikely</a:t>
            </a:r>
            <a:r>
              <a:rPr lang="en-US" sz="1400" dirty="0" smtClean="0"/>
              <a:t> </a:t>
            </a:r>
            <a:r>
              <a:rPr lang="ru-RU" sz="1400" dirty="0" smtClean="0"/>
              <a:t>                </a:t>
            </a: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to have been obtained</a:t>
            </a:r>
            <a:r>
              <a:rPr lang="en-US" sz="1400" b="1" dirty="0" smtClean="0"/>
              <a:t>.</a:t>
            </a:r>
            <a:endParaRPr lang="en-US" sz="14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230491" y="1484784"/>
            <a:ext cx="29706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Сложное</a:t>
            </a:r>
            <a:r>
              <a:rPr lang="en-US" dirty="0"/>
              <a:t> </a:t>
            </a:r>
            <a:r>
              <a:rPr lang="ru-RU" dirty="0" smtClean="0"/>
              <a:t>подлежащее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035714" y="3154034"/>
            <a:ext cx="1852021" cy="14991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</a:rPr>
              <a:t>Выражено:</a:t>
            </a:r>
            <a:endParaRPr lang="en-US" sz="12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</a:rPr>
              <a:t>а) глаголом в активном залоге;</a:t>
            </a:r>
          </a:p>
          <a:p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b)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</a:rPr>
              <a:t> глаголом в страдательном залоге;</a:t>
            </a:r>
          </a:p>
          <a:p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c)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</a:rPr>
              <a:t> сочетанием </a:t>
            </a:r>
            <a:endParaRPr lang="en-US" sz="12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be + 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</a:rPr>
              <a:t>прилагательное</a:t>
            </a:r>
            <a:endParaRPr lang="ru-RU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23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9204" y="620688"/>
            <a:ext cx="7024744" cy="673144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Сказуемое выражено: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316667"/>
            <a:ext cx="59584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/>
              <a:t>Г</a:t>
            </a:r>
            <a:r>
              <a:rPr lang="ru-RU" i="1" dirty="0" smtClean="0"/>
              <a:t>лаголами </a:t>
            </a:r>
            <a:r>
              <a:rPr lang="ru-RU" i="1" dirty="0"/>
              <a:t>в пассивной форме</a:t>
            </a:r>
            <a:r>
              <a:rPr lang="ru-RU" i="1" dirty="0" smtClean="0"/>
              <a:t>:</a:t>
            </a:r>
            <a:r>
              <a:rPr lang="en-US" i="1" dirty="0" smtClean="0"/>
              <a:t>          </a:t>
            </a:r>
            <a:endParaRPr lang="ru-RU" i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83568" y="1772816"/>
            <a:ext cx="6777317" cy="3508977"/>
          </a:xfrm>
        </p:spPr>
        <p:txBody>
          <a:bodyPr>
            <a:noAutofit/>
          </a:bodyPr>
          <a:lstStyle/>
          <a:p>
            <a:r>
              <a:rPr lang="ru-RU" sz="1800" dirty="0" err="1"/>
              <a:t>is</a:t>
            </a:r>
            <a:r>
              <a:rPr lang="ru-RU" sz="1800" dirty="0"/>
              <a:t>/</a:t>
            </a:r>
            <a:r>
              <a:rPr lang="ru-RU" sz="1800" dirty="0" err="1"/>
              <a:t>are</a:t>
            </a:r>
            <a:r>
              <a:rPr lang="ru-RU" sz="1800" dirty="0"/>
              <a:t> </a:t>
            </a:r>
            <a:r>
              <a:rPr lang="ru-RU" sz="1800" dirty="0" err="1"/>
              <a:t>assumed</a:t>
            </a:r>
            <a:r>
              <a:rPr lang="en-US" sz="1800" dirty="0"/>
              <a:t>      </a:t>
            </a:r>
            <a:r>
              <a:rPr lang="ru-RU" sz="1800" i="1" dirty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допускается/-ют</a:t>
            </a:r>
            <a:endParaRPr lang="ru-RU" sz="1800" dirty="0"/>
          </a:p>
          <a:p>
            <a:r>
              <a:rPr lang="ru-RU" sz="1800" dirty="0" err="1"/>
              <a:t>is</a:t>
            </a:r>
            <a:r>
              <a:rPr lang="ru-RU" sz="1800" dirty="0"/>
              <a:t>/</a:t>
            </a:r>
            <a:r>
              <a:rPr lang="ru-RU" sz="1800" dirty="0" err="1"/>
              <a:t>are</a:t>
            </a:r>
            <a:r>
              <a:rPr lang="ru-RU" sz="1800" dirty="0"/>
              <a:t> </a:t>
            </a:r>
            <a:r>
              <a:rPr lang="ru-RU" sz="1800" dirty="0" err="1"/>
              <a:t>believed</a:t>
            </a:r>
            <a:r>
              <a:rPr lang="en-US" sz="1800" dirty="0"/>
              <a:t>      </a:t>
            </a:r>
            <a:r>
              <a:rPr lang="ru-RU" sz="1800" i="1" dirty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полагается/-ют</a:t>
            </a:r>
            <a:endParaRPr lang="ru-RU" sz="1800" dirty="0"/>
          </a:p>
          <a:p>
            <a:r>
              <a:rPr lang="ru-RU" sz="1800" dirty="0" err="1"/>
              <a:t>is</a:t>
            </a:r>
            <a:r>
              <a:rPr lang="ru-RU" sz="1800" dirty="0"/>
              <a:t>/</a:t>
            </a:r>
            <a:r>
              <a:rPr lang="ru-RU" sz="1800" dirty="0" err="1"/>
              <a:t>are</a:t>
            </a:r>
            <a:r>
              <a:rPr lang="ru-RU" sz="1800" dirty="0"/>
              <a:t> </a:t>
            </a:r>
            <a:r>
              <a:rPr lang="ru-RU" sz="1800" dirty="0" err="1"/>
              <a:t>claimed</a:t>
            </a:r>
            <a:r>
              <a:rPr lang="en-US" sz="1800" dirty="0"/>
              <a:t>       </a:t>
            </a:r>
            <a:r>
              <a:rPr lang="ru-RU" sz="1800" i="1" dirty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утверждается/-ют</a:t>
            </a:r>
            <a:endParaRPr lang="ru-RU" sz="1800" dirty="0"/>
          </a:p>
          <a:p>
            <a:r>
              <a:rPr lang="ru-RU" sz="1800" dirty="0" err="1"/>
              <a:t>is</a:t>
            </a:r>
            <a:r>
              <a:rPr lang="ru-RU" sz="1800" dirty="0"/>
              <a:t>/</a:t>
            </a:r>
            <a:r>
              <a:rPr lang="ru-RU" sz="1800" dirty="0" err="1"/>
              <a:t>are</a:t>
            </a:r>
            <a:r>
              <a:rPr lang="ru-RU" sz="1800" dirty="0"/>
              <a:t> </a:t>
            </a:r>
            <a:r>
              <a:rPr lang="ru-RU" sz="1800" dirty="0" err="1"/>
              <a:t>considered</a:t>
            </a:r>
            <a:r>
              <a:rPr lang="en-US" sz="1800" dirty="0"/>
              <a:t>  </a:t>
            </a:r>
            <a:r>
              <a:rPr lang="ru-RU" sz="1800" i="1" dirty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считается/-ют</a:t>
            </a:r>
            <a:endParaRPr lang="ru-RU" sz="1800" dirty="0"/>
          </a:p>
          <a:p>
            <a:r>
              <a:rPr lang="ru-RU" sz="1800" dirty="0" err="1"/>
              <a:t>is</a:t>
            </a:r>
            <a:r>
              <a:rPr lang="ru-RU" sz="1800" dirty="0"/>
              <a:t>/</a:t>
            </a:r>
            <a:r>
              <a:rPr lang="ru-RU" sz="1800" dirty="0" err="1"/>
              <a:t>are</a:t>
            </a:r>
            <a:r>
              <a:rPr lang="ru-RU" sz="1800" dirty="0"/>
              <a:t> </a:t>
            </a:r>
            <a:r>
              <a:rPr lang="ru-RU" sz="1800" dirty="0" err="1"/>
              <a:t>expected</a:t>
            </a:r>
            <a:r>
              <a:rPr lang="en-US" sz="1800" dirty="0"/>
              <a:t>    </a:t>
            </a:r>
            <a:r>
              <a:rPr lang="ru-RU" sz="1800" i="1" dirty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ожидается/-ют</a:t>
            </a:r>
            <a:endParaRPr lang="ru-RU" sz="1800" dirty="0"/>
          </a:p>
          <a:p>
            <a:r>
              <a:rPr lang="ru-RU" sz="1800" dirty="0" err="1"/>
              <a:t>is</a:t>
            </a:r>
            <a:r>
              <a:rPr lang="ru-RU" sz="1800" dirty="0"/>
              <a:t>/</a:t>
            </a:r>
            <a:r>
              <a:rPr lang="ru-RU" sz="1800" dirty="0" err="1"/>
              <a:t>are</a:t>
            </a:r>
            <a:r>
              <a:rPr lang="ru-RU" sz="1800" dirty="0"/>
              <a:t> </a:t>
            </a:r>
            <a:r>
              <a:rPr lang="ru-RU" sz="1800" dirty="0" err="1"/>
              <a:t>estimated</a:t>
            </a:r>
            <a:r>
              <a:rPr lang="en-US" sz="1800" dirty="0"/>
              <a:t>    </a:t>
            </a:r>
            <a:r>
              <a:rPr lang="ru-RU" sz="1800" i="1" dirty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считается/-ют</a:t>
            </a:r>
            <a:endParaRPr lang="ru-RU" sz="1800" dirty="0"/>
          </a:p>
          <a:p>
            <a:r>
              <a:rPr lang="ru-RU" sz="1800" dirty="0" err="1"/>
              <a:t>is</a:t>
            </a:r>
            <a:r>
              <a:rPr lang="ru-RU" sz="1800" dirty="0"/>
              <a:t>/</a:t>
            </a:r>
            <a:r>
              <a:rPr lang="ru-RU" sz="1800" dirty="0" err="1"/>
              <a:t>are</a:t>
            </a:r>
            <a:r>
              <a:rPr lang="ru-RU" sz="1800" dirty="0"/>
              <a:t> </a:t>
            </a:r>
            <a:r>
              <a:rPr lang="ru-RU" sz="1800" dirty="0" err="1"/>
              <a:t>found</a:t>
            </a:r>
            <a:r>
              <a:rPr lang="en-US" sz="1800" dirty="0"/>
              <a:t>           </a:t>
            </a:r>
            <a:r>
              <a:rPr lang="ru-RU" sz="1800" i="1" dirty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обнаруживается</a:t>
            </a:r>
            <a:endParaRPr lang="ru-RU" sz="1800" dirty="0"/>
          </a:p>
          <a:p>
            <a:r>
              <a:rPr lang="ru-RU" sz="1800" dirty="0" err="1"/>
              <a:t>is</a:t>
            </a:r>
            <a:r>
              <a:rPr lang="ru-RU" sz="1800" dirty="0"/>
              <a:t>/</a:t>
            </a:r>
            <a:r>
              <a:rPr lang="ru-RU" sz="1800" dirty="0" err="1"/>
              <a:t>are</a:t>
            </a:r>
            <a:r>
              <a:rPr lang="ru-RU" sz="1800" dirty="0"/>
              <a:t> </a:t>
            </a:r>
            <a:r>
              <a:rPr lang="ru-RU" sz="1800" dirty="0" err="1"/>
              <a:t>held</a:t>
            </a:r>
            <a:r>
              <a:rPr lang="en-US" sz="1800" dirty="0"/>
              <a:t>            </a:t>
            </a:r>
            <a:r>
              <a:rPr lang="ru-RU" sz="1800" i="1" dirty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полагается/-ют</a:t>
            </a:r>
            <a:endParaRPr lang="ru-RU" sz="1800" dirty="0"/>
          </a:p>
          <a:p>
            <a:r>
              <a:rPr lang="ru-RU" sz="1800" dirty="0" err="1"/>
              <a:t>is</a:t>
            </a:r>
            <a:r>
              <a:rPr lang="ru-RU" sz="1800" dirty="0"/>
              <a:t>/</a:t>
            </a:r>
            <a:r>
              <a:rPr lang="ru-RU" sz="1800" dirty="0" err="1"/>
              <a:t>are</a:t>
            </a:r>
            <a:r>
              <a:rPr lang="ru-RU" sz="1800" dirty="0"/>
              <a:t> </a:t>
            </a:r>
            <a:r>
              <a:rPr lang="ru-RU" sz="1800" dirty="0" err="1"/>
              <a:t>reported</a:t>
            </a:r>
            <a:r>
              <a:rPr lang="en-US" sz="1800" dirty="0"/>
              <a:t>    </a:t>
            </a:r>
            <a:r>
              <a:rPr lang="ru-RU" sz="1800" i="1" dirty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сообщается/-ют</a:t>
            </a:r>
            <a:endParaRPr lang="ru-RU" sz="1800" dirty="0"/>
          </a:p>
          <a:p>
            <a:r>
              <a:rPr lang="ru-RU" sz="1800" dirty="0" err="1"/>
              <a:t>is</a:t>
            </a:r>
            <a:r>
              <a:rPr lang="ru-RU" sz="1800" dirty="0"/>
              <a:t>/</a:t>
            </a:r>
            <a:r>
              <a:rPr lang="ru-RU" sz="1800" dirty="0" err="1"/>
              <a:t>are</a:t>
            </a:r>
            <a:r>
              <a:rPr lang="ru-RU" sz="1800" dirty="0"/>
              <a:t> </a:t>
            </a:r>
            <a:r>
              <a:rPr lang="ru-RU" sz="1800" dirty="0" err="1"/>
              <a:t>seen</a:t>
            </a:r>
            <a:r>
              <a:rPr lang="en-US" sz="1800" dirty="0"/>
              <a:t>            </a:t>
            </a:r>
            <a:r>
              <a:rPr lang="ru-RU" sz="1800" i="1" dirty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видно</a:t>
            </a:r>
            <a:endParaRPr lang="ru-RU" sz="1800" dirty="0"/>
          </a:p>
          <a:p>
            <a:r>
              <a:rPr lang="ru-RU" sz="1800" dirty="0" err="1"/>
              <a:t>is</a:t>
            </a:r>
            <a:r>
              <a:rPr lang="ru-RU" sz="1800" dirty="0"/>
              <a:t>/</a:t>
            </a:r>
            <a:r>
              <a:rPr lang="ru-RU" sz="1800" dirty="0" err="1"/>
              <a:t>are</a:t>
            </a:r>
            <a:r>
              <a:rPr lang="ru-RU" sz="1800" dirty="0"/>
              <a:t> </a:t>
            </a:r>
            <a:r>
              <a:rPr lang="ru-RU" sz="1800" dirty="0" err="1"/>
              <a:t>stated</a:t>
            </a:r>
            <a:r>
              <a:rPr lang="ru-RU" sz="1800" dirty="0"/>
              <a:t> </a:t>
            </a:r>
            <a:r>
              <a:rPr lang="en-US" sz="1800" dirty="0"/>
              <a:t>        </a:t>
            </a:r>
            <a:r>
              <a:rPr lang="ru-RU" sz="1800" i="1" dirty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утверждается/-ют</a:t>
            </a:r>
            <a:endParaRPr lang="ru-RU" sz="1800" dirty="0"/>
          </a:p>
          <a:p>
            <a:r>
              <a:rPr lang="ru-RU" sz="1800" dirty="0" err="1"/>
              <a:t>is</a:t>
            </a:r>
            <a:r>
              <a:rPr lang="ru-RU" sz="1800" dirty="0"/>
              <a:t>/</a:t>
            </a:r>
            <a:r>
              <a:rPr lang="ru-RU" sz="1800" dirty="0" err="1"/>
              <a:t>are</a:t>
            </a:r>
            <a:r>
              <a:rPr lang="ru-RU" sz="1800" dirty="0"/>
              <a:t> </a:t>
            </a:r>
            <a:r>
              <a:rPr lang="ru-RU" sz="1800" dirty="0" err="1"/>
              <a:t>supposed</a:t>
            </a:r>
            <a:r>
              <a:rPr lang="en-US" sz="1800" dirty="0"/>
              <a:t>   </a:t>
            </a:r>
            <a:r>
              <a:rPr lang="ru-RU" sz="1800" i="1" dirty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предполагается/-ют</a:t>
            </a:r>
            <a:endParaRPr lang="ru-RU" sz="1800" dirty="0"/>
          </a:p>
          <a:p>
            <a:r>
              <a:rPr lang="ru-RU" sz="1800" dirty="0" err="1"/>
              <a:t>is</a:t>
            </a:r>
            <a:r>
              <a:rPr lang="ru-RU" sz="1800" dirty="0"/>
              <a:t>/</a:t>
            </a:r>
            <a:r>
              <a:rPr lang="ru-RU" sz="1800" dirty="0" err="1"/>
              <a:t>are</a:t>
            </a:r>
            <a:r>
              <a:rPr lang="ru-RU" sz="1800" dirty="0"/>
              <a:t> </a:t>
            </a:r>
            <a:r>
              <a:rPr lang="ru-RU" sz="1800" dirty="0" err="1"/>
              <a:t>taken</a:t>
            </a:r>
            <a:r>
              <a:rPr lang="ru-RU" sz="1800" dirty="0"/>
              <a:t> </a:t>
            </a:r>
            <a:r>
              <a:rPr lang="en-US" sz="1800" dirty="0"/>
              <a:t>         </a:t>
            </a:r>
            <a:r>
              <a:rPr lang="ru-RU" sz="1800" i="1" dirty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полагается/-ют</a:t>
            </a:r>
            <a:endParaRPr lang="ru-RU" sz="1800" dirty="0"/>
          </a:p>
          <a:p>
            <a:r>
              <a:rPr lang="ru-RU" sz="1800" dirty="0" err="1"/>
              <a:t>is</a:t>
            </a:r>
            <a:r>
              <a:rPr lang="ru-RU" sz="1800" dirty="0"/>
              <a:t>/</a:t>
            </a:r>
            <a:r>
              <a:rPr lang="ru-RU" sz="1800" dirty="0" err="1"/>
              <a:t>are</a:t>
            </a:r>
            <a:r>
              <a:rPr lang="ru-RU" sz="1800" dirty="0"/>
              <a:t> </a:t>
            </a:r>
            <a:r>
              <a:rPr lang="ru-RU" sz="1800" dirty="0" err="1"/>
              <a:t>thought</a:t>
            </a:r>
            <a:r>
              <a:rPr lang="en-US" sz="1800" dirty="0"/>
              <a:t>      </a:t>
            </a:r>
            <a:r>
              <a:rPr lang="ru-RU" sz="1800" i="1" dirty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полагается/-ют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07128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73144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Сказуемое выражено: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79313" y="1916832"/>
            <a:ext cx="59584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/>
              <a:t>Г</a:t>
            </a:r>
            <a:r>
              <a:rPr lang="ru-RU" i="1" dirty="0" smtClean="0"/>
              <a:t>лаголами </a:t>
            </a:r>
            <a:r>
              <a:rPr lang="ru-RU" altLang="ru-RU" i="1" dirty="0">
                <a:ea typeface="Calibri" pitchFamily="34" charset="0"/>
                <a:cs typeface="Times New Roman" pitchFamily="18" charset="0"/>
              </a:rPr>
              <a:t>в активной </a:t>
            </a:r>
            <a:r>
              <a:rPr lang="ru-RU" i="1" dirty="0" smtClean="0"/>
              <a:t>форме</a:t>
            </a:r>
            <a:r>
              <a:rPr lang="ru-RU" i="1" dirty="0" smtClean="0"/>
              <a:t>:</a:t>
            </a:r>
            <a:r>
              <a:rPr lang="en-US" i="1" dirty="0" smtClean="0"/>
              <a:t>          </a:t>
            </a:r>
            <a:endParaRPr lang="ru-RU" i="1" dirty="0"/>
          </a:p>
        </p:txBody>
      </p:sp>
      <p:sp>
        <p:nvSpPr>
          <p:cNvPr id="6" name="Объект 8"/>
          <p:cNvSpPr>
            <a:spLocks noGrp="1"/>
          </p:cNvSpPr>
          <p:nvPr>
            <p:ph idx="1"/>
          </p:nvPr>
        </p:nvSpPr>
        <p:spPr>
          <a:xfrm>
            <a:off x="755576" y="2420888"/>
            <a:ext cx="6777317" cy="3508977"/>
          </a:xfrm>
        </p:spPr>
        <p:txBody>
          <a:bodyPr>
            <a:normAutofit/>
          </a:bodyPr>
          <a:lstStyle/>
          <a:p>
            <a:r>
              <a:rPr lang="ru-RU" sz="2000" dirty="0" err="1"/>
              <a:t>to</a:t>
            </a:r>
            <a:r>
              <a:rPr lang="ru-RU" sz="2000" dirty="0"/>
              <a:t> </a:t>
            </a:r>
            <a:r>
              <a:rPr lang="ru-RU" sz="2000" dirty="0" err="1" smtClean="0"/>
              <a:t>appear</a:t>
            </a:r>
            <a:r>
              <a:rPr lang="ru-RU" sz="2000" dirty="0" smtClean="0"/>
              <a:t>        </a:t>
            </a:r>
            <a: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казаться</a:t>
            </a:r>
            <a:endParaRPr lang="ru-RU" sz="20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000" dirty="0" err="1"/>
              <a:t>to</a:t>
            </a:r>
            <a:r>
              <a:rPr lang="ru-RU" sz="2000" dirty="0"/>
              <a:t> </a:t>
            </a:r>
            <a:r>
              <a:rPr lang="ru-RU" sz="2000" dirty="0" err="1"/>
              <a:t>be</a:t>
            </a:r>
            <a:r>
              <a:rPr lang="ru-RU" sz="2000" dirty="0"/>
              <a:t> </a:t>
            </a:r>
            <a:r>
              <a:rPr lang="ru-RU" sz="2000" dirty="0" err="1" smtClean="0"/>
              <a:t>certain</a:t>
            </a:r>
            <a:r>
              <a:rPr lang="ru-RU" sz="2000" dirty="0" smtClean="0"/>
              <a:t>   </a:t>
            </a:r>
            <a: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несомненно, наверняка</a:t>
            </a:r>
            <a:endParaRPr lang="ru-RU" sz="20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000" dirty="0" err="1" smtClean="0"/>
              <a:t>to</a:t>
            </a:r>
            <a:r>
              <a:rPr lang="ru-RU" sz="2000" dirty="0" smtClean="0"/>
              <a:t> </a:t>
            </a:r>
            <a:r>
              <a:rPr lang="ru-RU" sz="2000" dirty="0" err="1" smtClean="0"/>
              <a:t>happen</a:t>
            </a:r>
            <a:r>
              <a:rPr lang="ru-RU" sz="2000" dirty="0" smtClean="0"/>
              <a:t>       </a:t>
            </a:r>
            <a: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случаться, оказываться</a:t>
            </a:r>
            <a:endParaRPr lang="ru-RU" sz="20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000" dirty="0" err="1" smtClean="0"/>
              <a:t>to</a:t>
            </a:r>
            <a:r>
              <a:rPr lang="ru-RU" sz="2000" dirty="0" smtClean="0"/>
              <a:t> </a:t>
            </a:r>
            <a:r>
              <a:rPr lang="ru-RU" sz="2000" dirty="0" err="1"/>
              <a:t>be</a:t>
            </a:r>
            <a:r>
              <a:rPr lang="ru-RU" sz="2000" dirty="0"/>
              <a:t> </a:t>
            </a:r>
            <a:r>
              <a:rPr lang="ru-RU" sz="2000" dirty="0" err="1" smtClean="0"/>
              <a:t>likely</a:t>
            </a:r>
            <a:r>
              <a:rPr lang="ru-RU" sz="2000" dirty="0" smtClean="0"/>
              <a:t>       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вероятно</a:t>
            </a:r>
          </a:p>
          <a:p>
            <a:r>
              <a:rPr lang="ru-RU" sz="2000" dirty="0" err="1"/>
              <a:t>to</a:t>
            </a:r>
            <a:r>
              <a:rPr lang="ru-RU" sz="2000" dirty="0"/>
              <a:t> </a:t>
            </a:r>
            <a:r>
              <a:rPr lang="ru-RU" sz="2000" dirty="0" err="1"/>
              <a:t>be</a:t>
            </a:r>
            <a:r>
              <a:rPr lang="ru-RU" sz="2000" dirty="0"/>
              <a:t> </a:t>
            </a:r>
            <a:r>
              <a:rPr lang="ru-RU" sz="2000" dirty="0" err="1" smtClean="0"/>
              <a:t>unlikely</a:t>
            </a:r>
            <a:r>
              <a:rPr lang="ru-RU" sz="2000" dirty="0" smtClean="0"/>
              <a:t>   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маловероятно</a:t>
            </a:r>
            <a: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вряд ли</a:t>
            </a:r>
            <a:endParaRPr lang="ru-RU" sz="20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000" dirty="0" err="1" smtClean="0"/>
              <a:t>to</a:t>
            </a:r>
            <a:r>
              <a:rPr lang="ru-RU" sz="2000" dirty="0" smtClean="0"/>
              <a:t> </a:t>
            </a:r>
            <a:r>
              <a:rPr lang="ru-RU" sz="2000" dirty="0" err="1" smtClean="0"/>
              <a:t>prove</a:t>
            </a:r>
            <a:r>
              <a:rPr lang="ru-RU" sz="2000" dirty="0" smtClean="0"/>
              <a:t>           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оказываться </a:t>
            </a:r>
            <a:r>
              <a:rPr lang="ru-RU" sz="2000" dirty="0" smtClean="0"/>
              <a:t>        </a:t>
            </a:r>
          </a:p>
          <a:p>
            <a:r>
              <a:rPr lang="ru-RU" sz="2000" dirty="0" err="1"/>
              <a:t>to</a:t>
            </a:r>
            <a:r>
              <a:rPr lang="ru-RU" sz="2000" dirty="0"/>
              <a:t> </a:t>
            </a:r>
            <a:r>
              <a:rPr lang="ru-RU" sz="2000" dirty="0" err="1" smtClean="0"/>
              <a:t>seem</a:t>
            </a:r>
            <a:r>
              <a:rPr lang="ru-RU" sz="2000" dirty="0" smtClean="0"/>
              <a:t>            </a:t>
            </a:r>
            <a: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казаться</a:t>
            </a:r>
            <a:endParaRPr lang="ru-RU" sz="20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000" dirty="0" err="1"/>
              <a:t>to</a:t>
            </a:r>
            <a:r>
              <a:rPr lang="ru-RU" sz="2000" dirty="0"/>
              <a:t> </a:t>
            </a:r>
            <a:r>
              <a:rPr lang="ru-RU" sz="2000" dirty="0" err="1"/>
              <a:t>be</a:t>
            </a:r>
            <a:r>
              <a:rPr lang="ru-RU" sz="2000" dirty="0"/>
              <a:t> </a:t>
            </a:r>
            <a:r>
              <a:rPr lang="ru-RU" sz="2000" dirty="0" err="1" smtClean="0"/>
              <a:t>sure</a:t>
            </a:r>
            <a:r>
              <a:rPr lang="ru-RU" sz="2000" dirty="0" smtClean="0"/>
              <a:t>         </a:t>
            </a:r>
            <a: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несомненно, конечно, наверняка</a:t>
            </a:r>
            <a:endParaRPr lang="ru-RU" sz="20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dirty="0"/>
              <a:t>to turn </a:t>
            </a:r>
            <a:r>
              <a:rPr lang="en-US" sz="2000" dirty="0" smtClean="0"/>
              <a:t>out</a:t>
            </a:r>
            <a:r>
              <a:rPr lang="ru-RU" sz="2000" dirty="0" smtClean="0"/>
              <a:t>        </a:t>
            </a:r>
            <a: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оказываться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195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73144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Сказуемое выражено: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79313" y="1916832"/>
            <a:ext cx="59584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Сочетанием 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be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+ 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прилагательное</a:t>
            </a:r>
            <a:r>
              <a:rPr lang="ru-RU" i="1" dirty="0" smtClean="0"/>
              <a:t>:</a:t>
            </a:r>
            <a:r>
              <a:rPr lang="en-US" i="1" dirty="0" smtClean="0"/>
              <a:t>          </a:t>
            </a:r>
            <a:endParaRPr lang="ru-RU" i="1" dirty="0"/>
          </a:p>
        </p:txBody>
      </p:sp>
      <p:sp>
        <p:nvSpPr>
          <p:cNvPr id="6" name="Объект 8"/>
          <p:cNvSpPr>
            <a:spLocks noGrp="1"/>
          </p:cNvSpPr>
          <p:nvPr>
            <p:ph idx="1"/>
          </p:nvPr>
        </p:nvSpPr>
        <p:spPr>
          <a:xfrm>
            <a:off x="755576" y="2420888"/>
            <a:ext cx="6777317" cy="3508977"/>
          </a:xfrm>
        </p:spPr>
        <p:txBody>
          <a:bodyPr>
            <a:normAutofit/>
          </a:bodyPr>
          <a:lstStyle/>
          <a:p>
            <a:r>
              <a:rPr lang="ru-RU" sz="2000" dirty="0" err="1" smtClean="0"/>
              <a:t>to</a:t>
            </a:r>
            <a:r>
              <a:rPr lang="ru-RU" sz="2000" dirty="0" smtClean="0"/>
              <a:t> </a:t>
            </a:r>
            <a:r>
              <a:rPr lang="ru-RU" sz="2000" dirty="0" err="1"/>
              <a:t>be</a:t>
            </a:r>
            <a:r>
              <a:rPr lang="ru-RU" sz="2000" dirty="0"/>
              <a:t> </a:t>
            </a:r>
            <a:r>
              <a:rPr lang="ru-RU" sz="2000" dirty="0" err="1" smtClean="0"/>
              <a:t>certain</a:t>
            </a:r>
            <a:r>
              <a:rPr lang="ru-RU" sz="2000" dirty="0" smtClean="0"/>
              <a:t>   </a:t>
            </a:r>
            <a: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несомненно, наверняка</a:t>
            </a:r>
            <a:endParaRPr lang="ru-RU" sz="20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000" dirty="0" err="1" smtClean="0"/>
              <a:t>to</a:t>
            </a:r>
            <a:r>
              <a:rPr lang="ru-RU" sz="2000" dirty="0" smtClean="0"/>
              <a:t> </a:t>
            </a:r>
            <a:r>
              <a:rPr lang="ru-RU" sz="2000" dirty="0" err="1"/>
              <a:t>be</a:t>
            </a:r>
            <a:r>
              <a:rPr lang="ru-RU" sz="2000" dirty="0"/>
              <a:t> </a:t>
            </a:r>
            <a:r>
              <a:rPr lang="ru-RU" sz="2000" dirty="0" err="1" smtClean="0"/>
              <a:t>likely</a:t>
            </a:r>
            <a:r>
              <a:rPr lang="ru-RU" sz="2000" dirty="0" smtClean="0"/>
              <a:t>       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вероятно</a:t>
            </a:r>
          </a:p>
          <a:p>
            <a:r>
              <a:rPr lang="ru-RU" sz="2000" dirty="0" err="1"/>
              <a:t>to</a:t>
            </a:r>
            <a:r>
              <a:rPr lang="ru-RU" sz="2000" dirty="0"/>
              <a:t> </a:t>
            </a:r>
            <a:r>
              <a:rPr lang="ru-RU" sz="2000" dirty="0" err="1"/>
              <a:t>be</a:t>
            </a:r>
            <a:r>
              <a:rPr lang="ru-RU" sz="2000" dirty="0"/>
              <a:t> </a:t>
            </a:r>
            <a:r>
              <a:rPr lang="ru-RU" sz="2000" dirty="0" err="1" smtClean="0"/>
              <a:t>unlikely</a:t>
            </a:r>
            <a:r>
              <a:rPr lang="ru-RU" sz="2000" dirty="0" smtClean="0"/>
              <a:t>   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маловероятно</a:t>
            </a:r>
            <a: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вряд ли</a:t>
            </a:r>
            <a:endParaRPr lang="ru-RU" sz="20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000" dirty="0" err="1" smtClean="0"/>
              <a:t>to</a:t>
            </a:r>
            <a:r>
              <a:rPr lang="ru-RU" sz="2000" dirty="0" smtClean="0"/>
              <a:t> </a:t>
            </a:r>
            <a:r>
              <a:rPr lang="ru-RU" sz="2000" dirty="0" err="1"/>
              <a:t>be</a:t>
            </a:r>
            <a:r>
              <a:rPr lang="ru-RU" sz="2000" dirty="0"/>
              <a:t> </a:t>
            </a:r>
            <a:r>
              <a:rPr lang="ru-RU" sz="2000" dirty="0" err="1" smtClean="0"/>
              <a:t>sure</a:t>
            </a:r>
            <a:r>
              <a:rPr lang="ru-RU" sz="2000" dirty="0" smtClean="0"/>
              <a:t>         </a:t>
            </a:r>
            <a: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несомненно, конечно, наверняка</a:t>
            </a:r>
            <a:endParaRPr lang="ru-RU" sz="20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952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692696"/>
            <a:ext cx="7100305" cy="673144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Перевод</a:t>
            </a:r>
            <a:r>
              <a:rPr lang="ru-RU" dirty="0"/>
              <a:t> </a:t>
            </a:r>
          </a:p>
        </p:txBody>
      </p:sp>
      <p:grpSp>
        <p:nvGrpSpPr>
          <p:cNvPr id="24" name="Группа 23"/>
          <p:cNvGrpSpPr/>
          <p:nvPr/>
        </p:nvGrpSpPr>
        <p:grpSpPr>
          <a:xfrm>
            <a:off x="2162874" y="1596416"/>
            <a:ext cx="5000684" cy="726281"/>
            <a:chOff x="2108697" y="2299737"/>
            <a:chExt cx="5737037" cy="1058603"/>
          </a:xfrm>
        </p:grpSpPr>
        <p:sp>
          <p:nvSpPr>
            <p:cNvPr id="25" name="Овал 24"/>
            <p:cNvSpPr/>
            <p:nvPr/>
          </p:nvSpPr>
          <p:spPr>
            <a:xfrm>
              <a:off x="4085018" y="2718404"/>
              <a:ext cx="1800200" cy="62986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Predicate</a:t>
              </a:r>
              <a:endParaRPr lang="ru-RU" sz="1400" dirty="0"/>
            </a:p>
          </p:txBody>
        </p:sp>
        <p:sp>
          <p:nvSpPr>
            <p:cNvPr id="26" name="Скругленный прямоугольник 25"/>
            <p:cNvSpPr/>
            <p:nvPr/>
          </p:nvSpPr>
          <p:spPr>
            <a:xfrm>
              <a:off x="2108697" y="2718404"/>
              <a:ext cx="1656184" cy="63993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Subject</a:t>
              </a:r>
              <a:endParaRPr lang="ru-RU" sz="1400" dirty="0"/>
            </a:p>
          </p:txBody>
        </p:sp>
        <p:sp>
          <p:nvSpPr>
            <p:cNvPr id="27" name="Скругленный прямоугольник 26"/>
            <p:cNvSpPr/>
            <p:nvPr/>
          </p:nvSpPr>
          <p:spPr>
            <a:xfrm>
              <a:off x="6189550" y="2728477"/>
              <a:ext cx="1656184" cy="62986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to Infinitive</a:t>
              </a:r>
              <a:endParaRPr lang="ru-RU" sz="1400" dirty="0"/>
            </a:p>
          </p:txBody>
        </p:sp>
        <p:cxnSp>
          <p:nvCxnSpPr>
            <p:cNvPr id="28" name="Прямая соединительная линия 27"/>
            <p:cNvCxnSpPr/>
            <p:nvPr/>
          </p:nvCxnSpPr>
          <p:spPr>
            <a:xfrm>
              <a:off x="2936789" y="2299737"/>
              <a:ext cx="3824037" cy="2670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 стрелкой 28"/>
            <p:cNvCxnSpPr>
              <a:endCxn id="26" idx="0"/>
            </p:cNvCxnSpPr>
            <p:nvPr/>
          </p:nvCxnSpPr>
          <p:spPr>
            <a:xfrm>
              <a:off x="2936789" y="2299737"/>
              <a:ext cx="0" cy="418667"/>
            </a:xfrm>
            <a:prstGeom prst="straightConnector1">
              <a:avLst/>
            </a:prstGeom>
            <a:ln w="158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 стрелкой 29"/>
            <p:cNvCxnSpPr/>
            <p:nvPr/>
          </p:nvCxnSpPr>
          <p:spPr>
            <a:xfrm>
              <a:off x="6760826" y="2341758"/>
              <a:ext cx="0" cy="376646"/>
            </a:xfrm>
            <a:prstGeom prst="straightConnector1">
              <a:avLst/>
            </a:prstGeom>
            <a:ln w="158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Плюс 30"/>
            <p:cNvSpPr/>
            <p:nvPr/>
          </p:nvSpPr>
          <p:spPr>
            <a:xfrm>
              <a:off x="3794427" y="2953571"/>
              <a:ext cx="216024" cy="223003"/>
            </a:xfrm>
            <a:prstGeom prst="mathPl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люс 31"/>
            <p:cNvSpPr/>
            <p:nvPr/>
          </p:nvSpPr>
          <p:spPr>
            <a:xfrm>
              <a:off x="5912696" y="2926870"/>
              <a:ext cx="216024" cy="223003"/>
            </a:xfrm>
            <a:prstGeom prst="mathPl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827584" y="1774891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a)</a:t>
            </a:r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793993" y="3034140"/>
            <a:ext cx="77384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 smtClean="0"/>
              <a:t>неопределённо-личное  предложение</a:t>
            </a:r>
            <a:r>
              <a:rPr lang="ru-RU" sz="1600" dirty="0" smtClean="0"/>
              <a:t>,  </a:t>
            </a:r>
            <a:r>
              <a:rPr lang="ru-RU" sz="1600" b="1" i="1" dirty="0" smtClean="0">
                <a:solidFill>
                  <a:schemeClr val="accent1">
                    <a:lumMod val="50000"/>
                  </a:schemeClr>
                </a:solidFill>
              </a:rPr>
              <a:t>что</a:t>
            </a:r>
            <a:r>
              <a:rPr lang="ru-RU" sz="1600" dirty="0" smtClean="0"/>
              <a:t> 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подлежащее  +  сказуемое</a:t>
            </a:r>
            <a:endParaRPr lang="ru-RU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38" name="Прямая со стрелкой 37"/>
          <p:cNvCxnSpPr>
            <a:stCxn id="25" idx="4"/>
          </p:cNvCxnSpPr>
          <p:nvPr/>
        </p:nvCxnSpPr>
        <p:spPr>
          <a:xfrm flipH="1">
            <a:off x="2050947" y="2315786"/>
            <a:ext cx="2619158" cy="697912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stCxn id="26" idx="2"/>
          </p:cNvCxnSpPr>
          <p:nvPr/>
        </p:nvCxnSpPr>
        <p:spPr>
          <a:xfrm>
            <a:off x="2884680" y="2322697"/>
            <a:ext cx="3055472" cy="711443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stCxn id="27" idx="2"/>
          </p:cNvCxnSpPr>
          <p:nvPr/>
        </p:nvCxnSpPr>
        <p:spPr>
          <a:xfrm>
            <a:off x="6441752" y="2322697"/>
            <a:ext cx="1082576" cy="711443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Прямоугольник 49"/>
          <p:cNvSpPr/>
          <p:nvPr/>
        </p:nvSpPr>
        <p:spPr>
          <a:xfrm>
            <a:off x="1259633" y="3938642"/>
            <a:ext cx="648072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This substance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400" i="1" dirty="0" smtClean="0"/>
              <a:t>seems</a:t>
            </a:r>
            <a:r>
              <a:rPr lang="ru-RU" sz="1400" dirty="0" smtClean="0"/>
              <a:t> </a:t>
            </a: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to possess</a:t>
            </a:r>
            <a:r>
              <a:rPr lang="en-US" sz="1400" dirty="0" smtClean="0"/>
              <a:t> </a:t>
            </a:r>
            <a:r>
              <a:rPr lang="en-US" sz="1400" dirty="0"/>
              <a:t>useful properties</a:t>
            </a:r>
            <a:r>
              <a:rPr lang="en-US" sz="1400" dirty="0" smtClean="0"/>
              <a:t>.</a:t>
            </a:r>
            <a:endParaRPr lang="ru-RU" sz="1400" dirty="0" smtClean="0"/>
          </a:p>
          <a:p>
            <a:r>
              <a:rPr lang="ru-RU" sz="1400" i="1" dirty="0" smtClean="0"/>
              <a:t>Кажется</a:t>
            </a:r>
            <a:r>
              <a:rPr lang="ru-RU" sz="1400" dirty="0" smtClean="0"/>
              <a:t>, </a:t>
            </a:r>
            <a:r>
              <a:rPr lang="ru-RU" sz="1400" b="1" dirty="0" smtClean="0">
                <a:solidFill>
                  <a:srgbClr val="384C00"/>
                </a:solidFill>
              </a:rPr>
              <a:t>что</a:t>
            </a:r>
            <a:r>
              <a:rPr lang="ru-RU" sz="1400" dirty="0" smtClean="0"/>
              <a:t> 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это вещество обладает </a:t>
            </a:r>
            <a:r>
              <a:rPr lang="ru-RU" sz="1400" dirty="0" smtClean="0"/>
              <a:t>полезными свойствами.</a:t>
            </a:r>
            <a:endParaRPr lang="en-US" sz="1400" dirty="0"/>
          </a:p>
          <a:p>
            <a:endParaRPr lang="en-US" sz="1400" dirty="0"/>
          </a:p>
          <a:p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The </a:t>
            </a:r>
            <a:r>
              <a:rPr lang="en-US" sz="1400" b="1" dirty="0">
                <a:solidFill>
                  <a:schemeClr val="accent1">
                    <a:lumMod val="75000"/>
                  </a:schemeClr>
                </a:solidFill>
              </a:rPr>
              <a:t>experiment</a:t>
            </a:r>
            <a:r>
              <a:rPr lang="en-US" sz="1400" dirty="0"/>
              <a:t> </a:t>
            </a:r>
            <a:r>
              <a:rPr lang="en-US" sz="1400" dirty="0" smtClean="0"/>
              <a:t>is reported</a:t>
            </a:r>
            <a:r>
              <a:rPr lang="ru-RU" sz="1400" dirty="0" smtClean="0"/>
              <a:t> </a:t>
            </a: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to </a:t>
            </a:r>
            <a:r>
              <a:rPr lang="en-US" sz="1400" b="1" dirty="0">
                <a:solidFill>
                  <a:schemeClr val="accent1">
                    <a:lumMod val="75000"/>
                  </a:schemeClr>
                </a:solidFill>
              </a:rPr>
              <a:t>be continued</a:t>
            </a:r>
            <a:r>
              <a:rPr lang="en-US" sz="1400" dirty="0"/>
              <a:t>.</a:t>
            </a:r>
          </a:p>
          <a:p>
            <a:r>
              <a:rPr lang="ru-RU" sz="1400" i="1" dirty="0" smtClean="0"/>
              <a:t>Сообщается</a:t>
            </a:r>
            <a:r>
              <a:rPr lang="ru-RU" sz="1400" dirty="0" smtClean="0"/>
              <a:t>, </a:t>
            </a:r>
            <a:r>
              <a:rPr lang="ru-RU" sz="1400" b="1" dirty="0" smtClean="0">
                <a:solidFill>
                  <a:srgbClr val="384C00"/>
                </a:solidFill>
              </a:rPr>
              <a:t>что</a:t>
            </a:r>
            <a:r>
              <a:rPr lang="ru-RU" sz="1400" dirty="0" smtClean="0"/>
              <a:t> 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эксперимент продолжается</a:t>
            </a:r>
            <a:r>
              <a:rPr lang="ru-RU" sz="1400" dirty="0" smtClean="0"/>
              <a:t>.</a:t>
            </a:r>
          </a:p>
          <a:p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sz="14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1400" b="1" dirty="0">
                <a:solidFill>
                  <a:schemeClr val="accent1">
                    <a:lumMod val="75000"/>
                  </a:schemeClr>
                </a:solidFill>
              </a:rPr>
              <a:t>Exact </a:t>
            </a: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data </a:t>
            </a:r>
            <a:r>
              <a:rPr lang="en-US" sz="1400" i="1" dirty="0" smtClean="0"/>
              <a:t>are </a:t>
            </a:r>
            <a:r>
              <a:rPr lang="en-US" sz="1400" i="1" dirty="0"/>
              <a:t>unlikely</a:t>
            </a:r>
            <a:r>
              <a:rPr lang="en-US" sz="1400" dirty="0"/>
              <a:t> </a:t>
            </a: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to </a:t>
            </a:r>
            <a:r>
              <a:rPr lang="en-US" sz="1400" b="1" dirty="0">
                <a:solidFill>
                  <a:schemeClr val="accent1">
                    <a:lumMod val="75000"/>
                  </a:schemeClr>
                </a:solidFill>
              </a:rPr>
              <a:t>have been obtained</a:t>
            </a:r>
            <a:r>
              <a:rPr lang="en-US" sz="1400" b="1" dirty="0"/>
              <a:t>.</a:t>
            </a:r>
            <a:endParaRPr lang="en-US" sz="1400" dirty="0"/>
          </a:p>
          <a:p>
            <a:r>
              <a:rPr lang="ru-RU" sz="1400" i="1" dirty="0" smtClean="0"/>
              <a:t>Вероятно</a:t>
            </a:r>
            <a:r>
              <a:rPr lang="ru-RU" sz="1400" dirty="0" smtClean="0"/>
              <a:t>, </a:t>
            </a:r>
            <a:r>
              <a:rPr lang="ru-RU" sz="1400" b="1" dirty="0">
                <a:solidFill>
                  <a:srgbClr val="384C00"/>
                </a:solidFill>
              </a:rPr>
              <a:t>что</a:t>
            </a:r>
            <a:r>
              <a:rPr lang="ru-RU" sz="1400" dirty="0"/>
              <a:t> 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точные данные</a:t>
            </a:r>
            <a:r>
              <a:rPr lang="ru-RU" sz="1400" dirty="0" smtClean="0"/>
              <a:t> 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не были получены</a:t>
            </a:r>
            <a:r>
              <a:rPr lang="ru-RU" sz="1400" dirty="0" smtClean="0"/>
              <a:t>.</a:t>
            </a:r>
            <a:endParaRPr lang="en-US" sz="14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162977" y="1257862"/>
            <a:ext cx="257706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Сложное</a:t>
            </a:r>
            <a:r>
              <a:rPr lang="en-US" sz="1600" dirty="0"/>
              <a:t> </a:t>
            </a:r>
            <a:r>
              <a:rPr lang="ru-RU" sz="1600" dirty="0" smtClean="0"/>
              <a:t>подлежащее</a:t>
            </a:r>
            <a:r>
              <a:rPr lang="en-US" sz="1600" dirty="0" smtClean="0"/>
              <a:t> 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83754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01136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Перевод </a:t>
            </a:r>
            <a:r>
              <a:rPr lang="ru-RU" b="1" dirty="0" smtClean="0"/>
              <a:t>: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83568" y="191683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  <a:r>
              <a:rPr lang="en-US" dirty="0" smtClean="0"/>
              <a:t>)</a:t>
            </a:r>
            <a:endParaRPr lang="ru-RU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1907704" y="1925991"/>
            <a:ext cx="5000684" cy="726281"/>
            <a:chOff x="2108697" y="2299737"/>
            <a:chExt cx="5737037" cy="1058603"/>
          </a:xfrm>
        </p:grpSpPr>
        <p:sp>
          <p:nvSpPr>
            <p:cNvPr id="8" name="Овал 7"/>
            <p:cNvSpPr/>
            <p:nvPr/>
          </p:nvSpPr>
          <p:spPr>
            <a:xfrm>
              <a:off x="4085018" y="2718404"/>
              <a:ext cx="1800200" cy="62986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Predicate</a:t>
              </a:r>
              <a:endParaRPr lang="ru-RU" sz="1400" dirty="0"/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2108697" y="2718404"/>
              <a:ext cx="1656184" cy="63993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Subject</a:t>
              </a:r>
              <a:endParaRPr lang="ru-RU" sz="1400" dirty="0"/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6189550" y="2728477"/>
              <a:ext cx="1656184" cy="62986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to Infinitive</a:t>
              </a:r>
              <a:endParaRPr lang="ru-RU" sz="1400" dirty="0"/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2936789" y="2299737"/>
              <a:ext cx="3824037" cy="2670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 стрелкой 11"/>
            <p:cNvCxnSpPr>
              <a:endCxn id="9" idx="0"/>
            </p:cNvCxnSpPr>
            <p:nvPr/>
          </p:nvCxnSpPr>
          <p:spPr>
            <a:xfrm>
              <a:off x="2936789" y="2299737"/>
              <a:ext cx="0" cy="418667"/>
            </a:xfrm>
            <a:prstGeom prst="straightConnector1">
              <a:avLst/>
            </a:prstGeom>
            <a:ln w="158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 стрелкой 12"/>
            <p:cNvCxnSpPr/>
            <p:nvPr/>
          </p:nvCxnSpPr>
          <p:spPr>
            <a:xfrm>
              <a:off x="6760826" y="2341758"/>
              <a:ext cx="0" cy="376646"/>
            </a:xfrm>
            <a:prstGeom prst="straightConnector1">
              <a:avLst/>
            </a:prstGeom>
            <a:ln w="158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Плюс 13"/>
            <p:cNvSpPr/>
            <p:nvPr/>
          </p:nvSpPr>
          <p:spPr>
            <a:xfrm>
              <a:off x="3794427" y="2953571"/>
              <a:ext cx="216024" cy="223003"/>
            </a:xfrm>
            <a:prstGeom prst="mathPl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люс 14"/>
            <p:cNvSpPr/>
            <p:nvPr/>
          </p:nvSpPr>
          <p:spPr>
            <a:xfrm>
              <a:off x="5912696" y="2926870"/>
              <a:ext cx="216024" cy="223003"/>
            </a:xfrm>
            <a:prstGeom prst="mathPl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17" name="Прямая со стрелкой 16"/>
          <p:cNvCxnSpPr>
            <a:stCxn id="9" idx="2"/>
          </p:cNvCxnSpPr>
          <p:nvPr/>
        </p:nvCxnSpPr>
        <p:spPr>
          <a:xfrm flipH="1">
            <a:off x="1907704" y="2652272"/>
            <a:ext cx="721806" cy="560704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6184524" y="2652272"/>
            <a:ext cx="259684" cy="560704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8" idx="4"/>
          </p:cNvCxnSpPr>
          <p:nvPr/>
        </p:nvCxnSpPr>
        <p:spPr>
          <a:xfrm flipH="1">
            <a:off x="4296119" y="2645361"/>
            <a:ext cx="118816" cy="565027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115616" y="3210388"/>
            <a:ext cx="66247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Подлежащее</a:t>
            </a:r>
            <a:r>
              <a:rPr lang="ru-RU" sz="1600" dirty="0" smtClean="0"/>
              <a:t>,             </a:t>
            </a:r>
            <a:r>
              <a:rPr lang="ru-RU" sz="1600" i="1" dirty="0" smtClean="0"/>
              <a:t>вводное слово</a:t>
            </a:r>
            <a:r>
              <a:rPr lang="ru-RU" sz="1600" dirty="0" smtClean="0"/>
              <a:t>,                  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сказуемое</a:t>
            </a:r>
            <a:endParaRPr lang="ru-RU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259633" y="4005064"/>
            <a:ext cx="648072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This substance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400" i="1" dirty="0" smtClean="0"/>
              <a:t>seems</a:t>
            </a:r>
            <a:r>
              <a:rPr lang="ru-RU" sz="1400" dirty="0" smtClean="0"/>
              <a:t> </a:t>
            </a: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to possess</a:t>
            </a:r>
            <a:r>
              <a:rPr lang="en-US" sz="1400" dirty="0" smtClean="0"/>
              <a:t> </a:t>
            </a:r>
            <a:r>
              <a:rPr lang="en-US" sz="1400" dirty="0"/>
              <a:t>useful properties</a:t>
            </a:r>
            <a:r>
              <a:rPr lang="en-US" sz="1400" dirty="0" smtClean="0"/>
              <a:t>.</a:t>
            </a:r>
            <a:endParaRPr lang="ru-RU" sz="1400" dirty="0" smtClean="0"/>
          </a:p>
          <a:p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Это вещество</a:t>
            </a:r>
            <a:r>
              <a:rPr lang="ru-RU" sz="1400" dirty="0" smtClean="0"/>
              <a:t>,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400" i="1" dirty="0" smtClean="0"/>
              <a:t>как кажется</a:t>
            </a:r>
            <a:r>
              <a:rPr lang="ru-RU" sz="1400" dirty="0" smtClean="0"/>
              <a:t>,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 обладает </a:t>
            </a:r>
            <a:r>
              <a:rPr lang="ru-RU" sz="1400" dirty="0" smtClean="0"/>
              <a:t>полезными свойствами.</a:t>
            </a:r>
            <a:endParaRPr lang="en-US" sz="1400" dirty="0"/>
          </a:p>
          <a:p>
            <a:endParaRPr lang="en-US" sz="1400" dirty="0"/>
          </a:p>
          <a:p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The </a:t>
            </a:r>
            <a:r>
              <a:rPr lang="en-US" sz="1400" b="1" dirty="0">
                <a:solidFill>
                  <a:schemeClr val="accent1">
                    <a:lumMod val="75000"/>
                  </a:schemeClr>
                </a:solidFill>
              </a:rPr>
              <a:t>experiment</a:t>
            </a:r>
            <a:r>
              <a:rPr lang="en-US" sz="1400" dirty="0"/>
              <a:t> </a:t>
            </a:r>
            <a:r>
              <a:rPr lang="en-US" sz="1400" dirty="0" smtClean="0"/>
              <a:t>is reported</a:t>
            </a:r>
            <a:r>
              <a:rPr lang="ru-RU" sz="1400" dirty="0" smtClean="0"/>
              <a:t> </a:t>
            </a: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to </a:t>
            </a:r>
            <a:r>
              <a:rPr lang="en-US" sz="1400" b="1" dirty="0">
                <a:solidFill>
                  <a:schemeClr val="accent1">
                    <a:lumMod val="75000"/>
                  </a:schemeClr>
                </a:solidFill>
              </a:rPr>
              <a:t>be continued</a:t>
            </a:r>
            <a:r>
              <a:rPr lang="en-US" sz="1400" dirty="0"/>
              <a:t>.</a:t>
            </a:r>
          </a:p>
          <a:p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Эксперимент</a:t>
            </a:r>
            <a:r>
              <a:rPr lang="ru-RU" sz="1400" i="1" dirty="0" smtClean="0"/>
              <a:t>,</a:t>
            </a:r>
            <a:r>
              <a:rPr lang="ru-RU" sz="1400" b="1" dirty="0" smtClean="0"/>
              <a:t> </a:t>
            </a:r>
            <a:r>
              <a:rPr lang="ru-RU" sz="1400" i="1" dirty="0" smtClean="0"/>
              <a:t>как сообщается</a:t>
            </a:r>
            <a:r>
              <a:rPr lang="ru-RU" sz="1400" dirty="0" smtClean="0"/>
              <a:t>,</a:t>
            </a:r>
            <a:r>
              <a:rPr lang="ru-RU" sz="1400" b="1" dirty="0" smtClean="0"/>
              <a:t> 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продолжается</a:t>
            </a:r>
            <a:r>
              <a:rPr lang="ru-RU" sz="1400" dirty="0" smtClean="0"/>
              <a:t>.</a:t>
            </a:r>
          </a:p>
          <a:p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sz="14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1400" b="1" dirty="0">
                <a:solidFill>
                  <a:schemeClr val="accent1">
                    <a:lumMod val="75000"/>
                  </a:schemeClr>
                </a:solidFill>
              </a:rPr>
              <a:t>Exact data </a:t>
            </a:r>
            <a:r>
              <a:rPr lang="en-US" sz="1400" i="1" dirty="0"/>
              <a:t>are unlikely</a:t>
            </a:r>
            <a:r>
              <a:rPr lang="en-US" sz="1400" dirty="0"/>
              <a:t> </a:t>
            </a:r>
            <a:r>
              <a:rPr lang="en-US" sz="1400" b="1" dirty="0">
                <a:solidFill>
                  <a:schemeClr val="accent1">
                    <a:lumMod val="75000"/>
                  </a:schemeClr>
                </a:solidFill>
              </a:rPr>
              <a:t>to have been obtained</a:t>
            </a:r>
            <a:r>
              <a:rPr lang="en-US" sz="1400" b="1" dirty="0"/>
              <a:t>.</a:t>
            </a:r>
            <a:endParaRPr lang="en-US" sz="1400" dirty="0"/>
          </a:p>
          <a:p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Точные данные</a:t>
            </a:r>
            <a:r>
              <a:rPr lang="ru-RU" sz="1400" dirty="0" smtClean="0"/>
              <a:t>, </a:t>
            </a:r>
            <a:r>
              <a:rPr lang="ru-RU" sz="1400" i="1" dirty="0" smtClean="0"/>
              <a:t>вероятно</a:t>
            </a:r>
            <a:r>
              <a:rPr lang="ru-RU" sz="1400" dirty="0" smtClean="0"/>
              <a:t>, 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</a:rPr>
              <a:t>не были получены</a:t>
            </a:r>
            <a:r>
              <a:rPr lang="ru-RU" sz="1400" dirty="0"/>
              <a:t>.</a:t>
            </a:r>
            <a:endParaRPr lang="en-US" sz="14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007588" y="1587437"/>
            <a:ext cx="257706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Сложное</a:t>
            </a:r>
            <a:r>
              <a:rPr lang="en-US" sz="1600" dirty="0"/>
              <a:t> </a:t>
            </a:r>
            <a:r>
              <a:rPr lang="ru-RU" sz="1600" dirty="0" smtClean="0"/>
              <a:t>подлежащее</a:t>
            </a:r>
            <a:r>
              <a:rPr lang="en-US" sz="1600" dirty="0" smtClean="0"/>
              <a:t> 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45877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Complex Subject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1365</TotalTime>
  <Words>407</Words>
  <Application>Microsoft Office PowerPoint</Application>
  <PresentationFormat>Экран (4:3)</PresentationFormat>
  <Paragraphs>96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Остин</vt:lpstr>
      <vt:lpstr>Complex Subject</vt:lpstr>
      <vt:lpstr>Субъектный инфинитивный оборот (Complex Subject)</vt:lpstr>
      <vt:lpstr>Схема предложения</vt:lpstr>
      <vt:lpstr>Сказуемое выражено:</vt:lpstr>
      <vt:lpstr>Сказуемое выражено:</vt:lpstr>
      <vt:lpstr>Сказуемое выражено:</vt:lpstr>
      <vt:lpstr>Перевод </vt:lpstr>
      <vt:lpstr>Перевод :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Complex Subject1</dc:title>
  <dc:creator>Admin</dc:creator>
  <cp:lastModifiedBy>Asus</cp:lastModifiedBy>
  <cp:revision>119</cp:revision>
  <dcterms:created xsi:type="dcterms:W3CDTF">2015-10-25T20:58:05Z</dcterms:created>
  <dcterms:modified xsi:type="dcterms:W3CDTF">2017-02-23T21:34:30Z</dcterms:modified>
</cp:coreProperties>
</file>