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80" r:id="rId22"/>
    <p:sldId id="281" r:id="rId23"/>
    <p:sldId id="282" r:id="rId24"/>
    <p:sldId id="276" r:id="rId25"/>
    <p:sldId id="277" r:id="rId26"/>
    <p:sldId id="278" r:id="rId27"/>
    <p:sldId id="279" r:id="rId28"/>
    <p:sldId id="283" r:id="rId29"/>
    <p:sldId id="284" r:id="rId30"/>
    <p:sldId id="285" r:id="rId31"/>
    <p:sldId id="286" r:id="rId32"/>
    <p:sldId id="287" r:id="rId33"/>
    <p:sldId id="289" r:id="rId34"/>
    <p:sldId id="291" r:id="rId35"/>
    <p:sldId id="290" r:id="rId36"/>
    <p:sldId id="288"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3F7CF-2695-4FBA-BBD5-43CA979A392C}" type="datetimeFigureOut">
              <a:rPr lang="ru-RU" smtClean="0"/>
              <a:t>23.06.2016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13167B-CA7D-48A0-A81C-FE57F6CC6C71}" type="slidenum">
              <a:rPr lang="ru-RU" smtClean="0"/>
              <a:t>‹#›</a:t>
            </a:fld>
            <a:endParaRPr lang="ru-RU"/>
          </a:p>
        </p:txBody>
      </p:sp>
    </p:spTree>
    <p:extLst>
      <p:ext uri="{BB962C8B-B14F-4D97-AF65-F5344CB8AC3E}">
        <p14:creationId xmlns:p14="http://schemas.microsoft.com/office/powerpoint/2010/main" val="1696492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D13167B-CA7D-48A0-A81C-FE57F6CC6C71}" type="slidenum">
              <a:rPr lang="ru-RU" smtClean="0"/>
              <a:t>6</a:t>
            </a:fld>
            <a:endParaRPr lang="ru-RU"/>
          </a:p>
        </p:txBody>
      </p:sp>
    </p:spTree>
    <p:extLst>
      <p:ext uri="{BB962C8B-B14F-4D97-AF65-F5344CB8AC3E}">
        <p14:creationId xmlns:p14="http://schemas.microsoft.com/office/powerpoint/2010/main" val="4224915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23.06.2016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23.06.2016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23.06.2016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23.06.2016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23.06.2016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23.06.2016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23.06.2016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23.06.2016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23.06.2016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23.06.2016</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p:txBody>
          <a:bodyPr/>
          <a:lstStyle/>
          <a:p>
            <a:r>
              <a:rPr lang="ru-RU" dirty="0" smtClean="0"/>
              <a:t>Биологически активные добавки</a:t>
            </a:r>
            <a:endParaRPr lang="ru-RU" dirty="0"/>
          </a:p>
        </p:txBody>
      </p:sp>
    </p:spTree>
    <p:extLst>
      <p:ext uri="{BB962C8B-B14F-4D97-AF65-F5344CB8AC3E}">
        <p14:creationId xmlns:p14="http://schemas.microsoft.com/office/powerpoint/2010/main" val="111327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85750"/>
            <a:ext cx="9001000"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127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Классификация</a:t>
            </a:r>
            <a:endParaRPr lang="ru-RU" dirty="0"/>
          </a:p>
        </p:txBody>
      </p:sp>
      <p:sp>
        <p:nvSpPr>
          <p:cNvPr id="3" name="Объект 2"/>
          <p:cNvSpPr>
            <a:spLocks noGrp="1"/>
          </p:cNvSpPr>
          <p:nvPr>
            <p:ph sz="quarter" idx="13"/>
          </p:nvPr>
        </p:nvSpPr>
        <p:spPr/>
        <p:txBody>
          <a:bodyPr/>
          <a:lstStyle/>
          <a:p>
            <a:r>
              <a:rPr lang="ru-RU" dirty="0"/>
              <a:t> </a:t>
            </a:r>
            <a:r>
              <a:rPr lang="ru-RU" dirty="0" err="1" smtClean="0"/>
              <a:t>Нутрицевтики</a:t>
            </a:r>
            <a:endParaRPr lang="ru-RU" dirty="0" smtClean="0"/>
          </a:p>
          <a:p>
            <a:r>
              <a:rPr lang="ru-RU" dirty="0" err="1" smtClean="0"/>
              <a:t>Парафармацевтики</a:t>
            </a:r>
            <a:endParaRPr lang="ru-RU" dirty="0" smtClean="0"/>
          </a:p>
          <a:p>
            <a:r>
              <a:rPr lang="ru-RU" dirty="0" err="1" smtClean="0"/>
              <a:t>Эубиотики</a:t>
            </a:r>
            <a:endParaRPr lang="ru-RU" dirty="0" smtClean="0"/>
          </a:p>
          <a:p>
            <a:endParaRPr lang="ru-RU" dirty="0"/>
          </a:p>
        </p:txBody>
      </p:sp>
    </p:spTree>
    <p:extLst>
      <p:ext uri="{BB962C8B-B14F-4D97-AF65-F5344CB8AC3E}">
        <p14:creationId xmlns:p14="http://schemas.microsoft.com/office/powerpoint/2010/main" val="4258260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188640"/>
            <a:ext cx="6400800" cy="6264696"/>
          </a:xfrm>
        </p:spPr>
        <p:txBody>
          <a:bodyPr>
            <a:normAutofit fontScale="77500" lnSpcReduction="20000"/>
          </a:bodyPr>
          <a:lstStyle/>
          <a:p>
            <a:r>
              <a:rPr lang="ru-RU" b="1" u="sng" dirty="0" err="1"/>
              <a:t>Нутрицевтики</a:t>
            </a:r>
            <a:r>
              <a:rPr lang="ru-RU" dirty="0"/>
              <a:t> — БАД к пище, применяемые для коррекции химического состава пищи человека (дополнительные источники нутриентов: белка, аминокислот, жиров, углеводов, витаминов, минеральных веществ, пищевых волокон). </a:t>
            </a:r>
          </a:p>
          <a:p>
            <a:r>
              <a:rPr lang="ru-RU" dirty="0"/>
              <a:t>    Витаминные препараты, содержащие </a:t>
            </a:r>
            <a:r>
              <a:rPr lang="ru-RU" dirty="0" err="1"/>
              <a:t>нутрицевтики</a:t>
            </a:r>
            <a:r>
              <a:rPr lang="ru-RU" dirty="0"/>
              <a:t>, выпускаются в виде чаев, настоек, экстрактов, коктейлей, таблеток, леденцов, соков и др. </a:t>
            </a:r>
            <a:endParaRPr lang="ru-RU" dirty="0" smtClean="0"/>
          </a:p>
          <a:p>
            <a:r>
              <a:rPr lang="ru-RU" b="1" u="sng" dirty="0" err="1"/>
              <a:t>Парафармацевтики</a:t>
            </a:r>
            <a:r>
              <a:rPr lang="ru-RU" dirty="0"/>
              <a:t> — БАД к пище, применяемые для профилактики, вспомогательной терапии и поддержки в физиологических границах функциональной активности органов и систем. </a:t>
            </a:r>
          </a:p>
          <a:p>
            <a:r>
              <a:rPr lang="ru-RU" dirty="0"/>
              <a:t>     В отличие от </a:t>
            </a:r>
            <a:r>
              <a:rPr lang="ru-RU" dirty="0" err="1"/>
              <a:t>нутрицевтиков</a:t>
            </a:r>
            <a:r>
              <a:rPr lang="ru-RU" dirty="0"/>
              <a:t> </a:t>
            </a:r>
            <a:r>
              <a:rPr lang="ru-RU" dirty="0" err="1"/>
              <a:t>парафармацевтики</a:t>
            </a:r>
            <a:r>
              <a:rPr lang="ru-RU" dirty="0"/>
              <a:t> не обладают питательной ценностью, однако содержат биологически активные вещества (витамины, аминокислоты, микроэлементы и др.), лекарственные растения, продукты пчеловодства (например, маточное молочко, прополис, воск, цветочная пыльца, перга), экстракты из органов и тканей животных и др. Эти продукты близки к лекарственным средствам и применяются по соответствующим показаниям для профилактики и лечения многих заболеваний. </a:t>
            </a:r>
            <a:r>
              <a:rPr lang="ru-RU" dirty="0" err="1"/>
              <a:t>Парафармацевтики</a:t>
            </a:r>
            <a:r>
              <a:rPr lang="ru-RU" dirty="0"/>
              <a:t> выпускаются в виде настоек, настоев, отваров, экстрактов, чаев, таблеток, коктейлей, смесей, порошков, гранул, капсул, леденцов, сиропов и др. </a:t>
            </a:r>
          </a:p>
        </p:txBody>
      </p:sp>
    </p:spTree>
    <p:extLst>
      <p:ext uri="{BB962C8B-B14F-4D97-AF65-F5344CB8AC3E}">
        <p14:creationId xmlns:p14="http://schemas.microsoft.com/office/powerpoint/2010/main" val="1865708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552" y="731520"/>
            <a:ext cx="7776864" cy="5289768"/>
          </a:xfrm>
        </p:spPr>
        <p:txBody>
          <a:bodyPr>
            <a:normAutofit fontScale="92500"/>
          </a:bodyPr>
          <a:lstStyle/>
          <a:p>
            <a:r>
              <a:rPr lang="ru-RU" dirty="0"/>
              <a:t> </a:t>
            </a:r>
            <a:r>
              <a:rPr lang="ru-RU" dirty="0" err="1"/>
              <a:t>Пребиотики</a:t>
            </a:r>
            <a:r>
              <a:rPr lang="ru-RU" dirty="0"/>
              <a:t> </a:t>
            </a:r>
            <a:r>
              <a:rPr lang="ru-RU" dirty="0" smtClean="0"/>
              <a:t>(</a:t>
            </a:r>
            <a:r>
              <a:rPr lang="ru-RU" dirty="0" err="1" smtClean="0"/>
              <a:t>эубиотики</a:t>
            </a:r>
            <a:r>
              <a:rPr lang="ru-RU" dirty="0" smtClean="0"/>
              <a:t>)— </a:t>
            </a:r>
            <a:r>
              <a:rPr lang="ru-RU" dirty="0" err="1"/>
              <a:t>неперевариваемые</a:t>
            </a:r>
            <a:r>
              <a:rPr lang="ru-RU" dirty="0"/>
              <a:t> в кишечнике компоненты пищи, способные оказывать благоприятный эффект на организм через селективную стимуляцию роста и (или) активности представителей нормальной микрофлоры кишечника. Иначе говоря, </a:t>
            </a:r>
            <a:r>
              <a:rPr lang="ru-RU" dirty="0" err="1"/>
              <a:t>пребиотики</a:t>
            </a:r>
            <a:r>
              <a:rPr lang="ru-RU" dirty="0"/>
              <a:t> — это пищевые и другие вещества, которые стимулируют рост и активность представителей полезной микрофлоры кишечника, способствуя тем самым поддержанию ее нормального состояния. </a:t>
            </a:r>
          </a:p>
          <a:p>
            <a:r>
              <a:rPr lang="ru-RU" dirty="0"/>
              <a:t>    К </a:t>
            </a:r>
            <a:r>
              <a:rPr lang="ru-RU" dirty="0" err="1"/>
              <a:t>пребиотикам</a:t>
            </a:r>
            <a:r>
              <a:rPr lang="ru-RU" dirty="0"/>
              <a:t> относятся </a:t>
            </a:r>
            <a:r>
              <a:rPr lang="ru-RU" dirty="0" err="1"/>
              <a:t>галактоолигосахариды</a:t>
            </a:r>
            <a:r>
              <a:rPr lang="ru-RU" dirty="0"/>
              <a:t> (ГОС) (содержатся в молочных продуктах), </a:t>
            </a:r>
            <a:r>
              <a:rPr lang="ru-RU" dirty="0" err="1"/>
              <a:t>фруктоолиго</a:t>
            </a:r>
            <a:r>
              <a:rPr lang="ru-RU" dirty="0"/>
              <a:t>-сахариды (ФОС) (содержатся в овсе, пшенице, артишоках, бананах, цикории, луке-порее); инулин (содержится в клубнях артишоков, одуванчиков); </a:t>
            </a:r>
            <a:r>
              <a:rPr lang="ru-RU" dirty="0" err="1"/>
              <a:t>луктулоза</a:t>
            </a:r>
            <a:r>
              <a:rPr lang="ru-RU" dirty="0"/>
              <a:t> (синтетический препарат). Инулин является </a:t>
            </a:r>
            <a:r>
              <a:rPr lang="ru-RU" dirty="0" err="1"/>
              <a:t>пребиотиком</a:t>
            </a:r>
            <a:r>
              <a:rPr lang="ru-RU" dirty="0"/>
              <a:t>, который может использоваться для обогащения продуктов питания. </a:t>
            </a:r>
          </a:p>
        </p:txBody>
      </p:sp>
    </p:spTree>
    <p:extLst>
      <p:ext uri="{BB962C8B-B14F-4D97-AF65-F5344CB8AC3E}">
        <p14:creationId xmlns:p14="http://schemas.microsoft.com/office/powerpoint/2010/main" val="2782934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Разница между БАД и лекарством </a:t>
            </a:r>
          </a:p>
        </p:txBody>
      </p:sp>
      <p:sp>
        <p:nvSpPr>
          <p:cNvPr id="3" name="Объект 2"/>
          <p:cNvSpPr>
            <a:spLocks noGrp="1"/>
          </p:cNvSpPr>
          <p:nvPr>
            <p:ph sz="quarter" idx="13"/>
          </p:nvPr>
        </p:nvSpPr>
        <p:spPr>
          <a:xfrm>
            <a:off x="1143000" y="332656"/>
            <a:ext cx="6400800" cy="3873584"/>
          </a:xfrm>
        </p:spPr>
        <p:txBody>
          <a:bodyPr>
            <a:normAutofit/>
          </a:bodyPr>
          <a:lstStyle/>
          <a:p>
            <a:r>
              <a:rPr lang="ru-RU" dirty="0"/>
              <a:t>Лекарство – это активное вещество или смесь веществ синтетического или природного происхождения. Оно чаще всего используется для диагностики, профилактики и лечения различных заболеваний. Выпускается в разных лекарственных формах: таблетки, растворы для инъекций, капсулы, мази. </a:t>
            </a:r>
            <a:r>
              <a:rPr lang="ru-RU" b="1" u="sng" dirty="0"/>
              <a:t>Все лекарственные препараты проходят обязательные клинические испытания.</a:t>
            </a:r>
          </a:p>
          <a:p>
            <a:endParaRPr lang="ru-RU" dirty="0"/>
          </a:p>
        </p:txBody>
      </p:sp>
    </p:spTree>
    <p:extLst>
      <p:ext uri="{BB962C8B-B14F-4D97-AF65-F5344CB8AC3E}">
        <p14:creationId xmlns:p14="http://schemas.microsoft.com/office/powerpoint/2010/main" val="3511952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755576" y="731520"/>
            <a:ext cx="7488832" cy="5289768"/>
          </a:xfrm>
        </p:spPr>
        <p:txBody>
          <a:bodyPr>
            <a:normAutofit fontScale="92500"/>
          </a:bodyPr>
          <a:lstStyle/>
          <a:p>
            <a:r>
              <a:rPr lang="ru-RU" dirty="0"/>
              <a:t>Основное отличие БАД от лекарства заключается в том, что лекарство имеет строгую химическую формулу, а биодобавка представляет собой неопределенный коктейль из активных веществ. Лекарственные средства обязательно проходят клинические испытания, в результате чего можно максимально точно узнать о том, как воздействует на организм человека тот или иной препарат. Биологические добавки не подлежат обязательным клиническим испытаниям, а  поэтому предсказать их реакцию на организм человека практически невозможно. Кроме того, лекарства содержат четкую дозировку активного вещества, которая обязательно прописана в инструкции, а вот биологическая добавка содержит в себе неопределенное количество активного вещества, и можно только догадываться, каким образом оно повлияет на организм человека</a:t>
            </a:r>
            <a:r>
              <a:rPr lang="ru-RU" dirty="0" smtClean="0"/>
              <a:t>.</a:t>
            </a:r>
            <a:endParaRPr lang="ru-RU" dirty="0"/>
          </a:p>
        </p:txBody>
      </p:sp>
    </p:spTree>
    <p:extLst>
      <p:ext uri="{BB962C8B-B14F-4D97-AF65-F5344CB8AC3E}">
        <p14:creationId xmlns:p14="http://schemas.microsoft.com/office/powerpoint/2010/main" val="4182594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43608" y="404664"/>
            <a:ext cx="6400800" cy="5778976"/>
          </a:xfrm>
        </p:spPr>
        <p:txBody>
          <a:bodyPr>
            <a:normAutofit/>
          </a:bodyPr>
          <a:lstStyle/>
          <a:p>
            <a:r>
              <a:rPr lang="ru-RU" dirty="0" smtClean="0"/>
              <a:t>1)Лекарство </a:t>
            </a:r>
            <a:r>
              <a:rPr lang="ru-RU" dirty="0"/>
              <a:t>имеет четко регламентированную дозировку активного вещества, в БАД используется свободная рецептура.</a:t>
            </a:r>
          </a:p>
          <a:p>
            <a:r>
              <a:rPr lang="ru-RU" dirty="0" smtClean="0"/>
              <a:t>2)Лекарство </a:t>
            </a:r>
            <a:r>
              <a:rPr lang="ru-RU" dirty="0"/>
              <a:t>обязательно проходит клинические испытания, а потому его воздействия на организм человека в большинстве случаев предсказуемы. Многие БАД не проходят клинические испытания, а потому предугадать их воздействие на организм человека бывает достаточно сложно. </a:t>
            </a:r>
          </a:p>
        </p:txBody>
      </p:sp>
    </p:spTree>
    <p:extLst>
      <p:ext uri="{BB962C8B-B14F-4D97-AF65-F5344CB8AC3E}">
        <p14:creationId xmlns:p14="http://schemas.microsoft.com/office/powerpoint/2010/main" val="4169790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372168"/>
            <a:ext cx="8352927" cy="1143000"/>
          </a:xfrm>
        </p:spPr>
        <p:txBody>
          <a:bodyPr/>
          <a:lstStyle/>
          <a:p>
            <a:r>
              <a:rPr lang="ru-RU" dirty="0"/>
              <a:t>Классическая </a:t>
            </a:r>
            <a:r>
              <a:rPr lang="ru-RU" dirty="0" err="1"/>
              <a:t>нутритивная</a:t>
            </a:r>
            <a:r>
              <a:rPr lang="ru-RU" dirty="0"/>
              <a:t> поддержка спортсменов</a:t>
            </a:r>
          </a:p>
        </p:txBody>
      </p:sp>
      <p:sp>
        <p:nvSpPr>
          <p:cNvPr id="3" name="Объект 2"/>
          <p:cNvSpPr>
            <a:spLocks noGrp="1"/>
          </p:cNvSpPr>
          <p:nvPr>
            <p:ph sz="quarter" idx="13"/>
          </p:nvPr>
        </p:nvSpPr>
        <p:spPr/>
        <p:txBody>
          <a:bodyPr>
            <a:normAutofit/>
          </a:bodyPr>
          <a:lstStyle/>
          <a:p>
            <a:r>
              <a:rPr lang="ru-RU" dirty="0"/>
              <a:t>Спортивное питание , БАД</a:t>
            </a:r>
          </a:p>
          <a:p>
            <a:pPr marL="45720" indent="0">
              <a:buNone/>
            </a:pPr>
            <a:r>
              <a:rPr lang="ru-RU" dirty="0" smtClean="0"/>
              <a:t> </a:t>
            </a:r>
            <a:r>
              <a:rPr lang="ru-RU" dirty="0"/>
              <a:t>Такие достоинства пищевых добавок, как выраженная пищевая направленность, высокая пищевая плотность, гомогенность, удобство форм приготовления и транспортировки, хорошие вкусовые качества, позволяют с успехом использовать их при организации спортивного питания, а также выполнять специальные задачи</a:t>
            </a:r>
          </a:p>
        </p:txBody>
      </p:sp>
    </p:spTree>
    <p:extLst>
      <p:ext uri="{BB962C8B-B14F-4D97-AF65-F5344CB8AC3E}">
        <p14:creationId xmlns:p14="http://schemas.microsoft.com/office/powerpoint/2010/main" val="2853108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789040"/>
            <a:ext cx="8712968" cy="2664296"/>
          </a:xfrm>
        </p:spPr>
        <p:txBody>
          <a:bodyPr/>
          <a:lstStyle/>
          <a:p>
            <a:r>
              <a:rPr lang="ru-RU" dirty="0"/>
              <a:t>Классическая </a:t>
            </a:r>
            <a:r>
              <a:rPr lang="ru-RU" dirty="0" err="1"/>
              <a:t>нутритивная</a:t>
            </a:r>
            <a:r>
              <a:rPr lang="ru-RU" dirty="0"/>
              <a:t> поддержка  </a:t>
            </a:r>
            <a:r>
              <a:rPr lang="ru-RU" dirty="0" err="1"/>
              <a:t>спортменов</a:t>
            </a:r>
            <a:endParaRPr lang="ru-RU" dirty="0"/>
          </a:p>
        </p:txBody>
      </p:sp>
      <p:sp>
        <p:nvSpPr>
          <p:cNvPr id="3" name="Объект 2"/>
          <p:cNvSpPr>
            <a:spLocks noGrp="1"/>
          </p:cNvSpPr>
          <p:nvPr>
            <p:ph sz="quarter" idx="13"/>
          </p:nvPr>
        </p:nvSpPr>
        <p:spPr/>
        <p:txBody>
          <a:bodyPr>
            <a:normAutofit fontScale="77500" lnSpcReduction="20000"/>
          </a:bodyPr>
          <a:lstStyle/>
          <a:p>
            <a:r>
              <a:rPr lang="ru-RU" dirty="0"/>
              <a:t>По составу спортивное питание можно разделить на следующие группы:</a:t>
            </a:r>
          </a:p>
          <a:p>
            <a:r>
              <a:rPr lang="ru-RU" dirty="0"/>
              <a:t>белковые препараты (протеины);</a:t>
            </a:r>
          </a:p>
          <a:p>
            <a:r>
              <a:rPr lang="ru-RU" dirty="0"/>
              <a:t>углеводные препараты (спортивные углеводные напитки);</a:t>
            </a:r>
          </a:p>
          <a:p>
            <a:r>
              <a:rPr lang="ru-RU" dirty="0"/>
              <a:t>смешанные (</a:t>
            </a:r>
            <a:r>
              <a:rPr lang="ru-RU" dirty="0" err="1"/>
              <a:t>белково</a:t>
            </a:r>
            <a:r>
              <a:rPr lang="ru-RU" dirty="0"/>
              <a:t>-углеводные) препараты (</a:t>
            </a:r>
            <a:r>
              <a:rPr lang="ru-RU" dirty="0" err="1"/>
              <a:t>гейнеры</a:t>
            </a:r>
            <a:r>
              <a:rPr lang="ru-RU" dirty="0"/>
              <a:t>)</a:t>
            </a:r>
          </a:p>
          <a:p>
            <a:r>
              <a:rPr lang="ru-RU" dirty="0"/>
              <a:t>аминокислоты;</a:t>
            </a:r>
          </a:p>
          <a:p>
            <a:r>
              <a:rPr lang="ru-RU" dirty="0" err="1"/>
              <a:t>bcaa</a:t>
            </a:r>
            <a:r>
              <a:rPr lang="ru-RU" dirty="0"/>
              <a:t> аминокислоты;</a:t>
            </a:r>
          </a:p>
          <a:p>
            <a:r>
              <a:rPr lang="ru-RU" dirty="0"/>
              <a:t>креатин;</a:t>
            </a:r>
          </a:p>
          <a:p>
            <a:r>
              <a:rPr lang="ru-RU" dirty="0"/>
              <a:t>витаминно-минеральные комплексы;</a:t>
            </a:r>
          </a:p>
          <a:p>
            <a:r>
              <a:rPr lang="ru-RU" dirty="0"/>
              <a:t>и другие</a:t>
            </a:r>
          </a:p>
          <a:p>
            <a:endParaRPr lang="ru-RU" dirty="0"/>
          </a:p>
        </p:txBody>
      </p:sp>
    </p:spTree>
    <p:extLst>
      <p:ext uri="{BB962C8B-B14F-4D97-AF65-F5344CB8AC3E}">
        <p14:creationId xmlns:p14="http://schemas.microsoft.com/office/powerpoint/2010/main" val="2295864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5373216"/>
            <a:ext cx="6512511" cy="936104"/>
          </a:xfrm>
        </p:spPr>
        <p:txBody>
          <a:bodyPr/>
          <a:lstStyle/>
          <a:p>
            <a:r>
              <a:rPr lang="ru-RU" dirty="0"/>
              <a:t>Протеин</a:t>
            </a:r>
          </a:p>
        </p:txBody>
      </p:sp>
      <p:sp>
        <p:nvSpPr>
          <p:cNvPr id="3" name="Объект 2"/>
          <p:cNvSpPr>
            <a:spLocks noGrp="1"/>
          </p:cNvSpPr>
          <p:nvPr>
            <p:ph sz="quarter" idx="13"/>
          </p:nvPr>
        </p:nvSpPr>
        <p:spPr>
          <a:xfrm>
            <a:off x="611560" y="476672"/>
            <a:ext cx="7992888" cy="4929728"/>
          </a:xfrm>
        </p:spPr>
        <p:txBody>
          <a:bodyPr>
            <a:normAutofit/>
          </a:bodyPr>
          <a:lstStyle/>
          <a:p>
            <a:r>
              <a:rPr lang="ru-RU" dirty="0"/>
              <a:t>Протеин — спортивная добавка, которая сделана на основе белковых смесей. В более широком смысле протеин (белок, полипептиды) — это органические вещества, состоящие из соединённых в цепочку аминокислот ковалентной связью и образующие полипептид. Именно белки составляют основу мышечной ткани и являются ключевым диетическим компонентом. Рост мышц возможен только тогда, когда в организме создается положительный азотистый баланс. Кроме того, под протеином в бодибилдинге понимают вид спортивного питания, который состоит из концентрированного белка</a:t>
            </a:r>
            <a:r>
              <a:rPr lang="ru-RU" dirty="0" smtClean="0"/>
              <a:t>.</a:t>
            </a:r>
            <a:endParaRPr lang="ru-RU" dirty="0"/>
          </a:p>
        </p:txBody>
      </p:sp>
    </p:spTree>
    <p:extLst>
      <p:ext uri="{BB962C8B-B14F-4D97-AF65-F5344CB8AC3E}">
        <p14:creationId xmlns:p14="http://schemas.microsoft.com/office/powerpoint/2010/main" val="333031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4372168"/>
            <a:ext cx="6811159" cy="1143000"/>
          </a:xfrm>
        </p:spPr>
        <p:txBody>
          <a:bodyPr/>
          <a:lstStyle/>
          <a:p>
            <a:pPr marL="0" indent="0">
              <a:buNone/>
            </a:pPr>
            <a:r>
              <a:rPr lang="ru-RU" dirty="0" smtClean="0"/>
              <a:t>Мотивация к изучению</a:t>
            </a:r>
            <a:endParaRPr lang="ru-RU" dirty="0"/>
          </a:p>
        </p:txBody>
      </p:sp>
      <p:sp>
        <p:nvSpPr>
          <p:cNvPr id="3" name="Объект 2"/>
          <p:cNvSpPr>
            <a:spLocks noGrp="1"/>
          </p:cNvSpPr>
          <p:nvPr>
            <p:ph sz="quarter" idx="13"/>
          </p:nvPr>
        </p:nvSpPr>
        <p:spPr/>
        <p:txBody>
          <a:bodyPr/>
          <a:lstStyle/>
          <a:p>
            <a:r>
              <a:rPr lang="ru-RU" dirty="0"/>
              <a:t>Ты можешь тренироваться, как чемпион и питаться как обычный человек, и ты останешься обычным человеком.</a:t>
            </a:r>
          </a:p>
          <a:p>
            <a:pPr marL="45720" indent="0">
              <a:buNone/>
            </a:pPr>
            <a:r>
              <a:rPr lang="ru-RU" dirty="0" smtClean="0"/>
              <a:t>Чтобы </a:t>
            </a:r>
            <a:r>
              <a:rPr lang="ru-RU" dirty="0"/>
              <a:t>стать чемпионом, ты должен питаться как чемпион и тренироваться как чемпион</a:t>
            </a:r>
            <a:r>
              <a:rPr lang="ru-RU" dirty="0" smtClean="0"/>
              <a:t>.                                                            </a:t>
            </a:r>
            <a:r>
              <a:rPr lang="ru-RU" dirty="0"/>
              <a:t>( А. </a:t>
            </a:r>
            <a:r>
              <a:rPr lang="ru-RU" dirty="0" err="1"/>
              <a:t>Шварцнегер</a:t>
            </a:r>
            <a:r>
              <a:rPr lang="ru-RU" dirty="0"/>
              <a:t>)</a:t>
            </a:r>
          </a:p>
          <a:p>
            <a:endParaRPr lang="ru-RU" dirty="0"/>
          </a:p>
        </p:txBody>
      </p:sp>
    </p:spTree>
    <p:extLst>
      <p:ext uri="{BB962C8B-B14F-4D97-AF65-F5344CB8AC3E}">
        <p14:creationId xmlns:p14="http://schemas.microsoft.com/office/powerpoint/2010/main" val="124631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764704"/>
            <a:ext cx="6912768" cy="48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527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05064"/>
            <a:ext cx="8784975" cy="1440160"/>
          </a:xfrm>
        </p:spPr>
        <p:txBody>
          <a:bodyPr/>
          <a:lstStyle/>
          <a:p>
            <a:r>
              <a:rPr lang="ru-RU" sz="2000" b="0" u="sng" dirty="0" smtClean="0"/>
              <a:t>Белок </a:t>
            </a:r>
            <a:r>
              <a:rPr lang="ru-RU" sz="2000" b="0" u="sng" dirty="0"/>
              <a:t>молочной </a:t>
            </a:r>
            <a:r>
              <a:rPr lang="ru-RU" sz="2000" b="0" u="sng" dirty="0" smtClean="0"/>
              <a:t>сыворотки.</a:t>
            </a:r>
            <a:r>
              <a:rPr lang="ru-RU" sz="2000" b="0" u="sng" dirty="0"/>
              <a:t/>
            </a:r>
            <a:br>
              <a:rPr lang="ru-RU" sz="2000" b="0" u="sng" dirty="0"/>
            </a:br>
            <a:r>
              <a:rPr lang="ru-RU" sz="2000" b="0" u="sng" dirty="0"/>
              <a:t>Исходя из способа получения, уровня фильтрации и концентрации </a:t>
            </a:r>
            <a:r>
              <a:rPr lang="ru-RU" sz="2000" b="0" u="sng" dirty="0" err="1"/>
              <a:t>сыворотчные</a:t>
            </a:r>
            <a:r>
              <a:rPr lang="ru-RU" sz="2000" b="0" u="sng" dirty="0"/>
              <a:t> белки делятся на три вида</a:t>
            </a:r>
          </a:p>
        </p:txBody>
      </p:sp>
      <p:sp>
        <p:nvSpPr>
          <p:cNvPr id="3" name="Объект 2"/>
          <p:cNvSpPr>
            <a:spLocks noGrp="1"/>
          </p:cNvSpPr>
          <p:nvPr>
            <p:ph sz="quarter" idx="13"/>
          </p:nvPr>
        </p:nvSpPr>
        <p:spPr/>
        <p:txBody>
          <a:bodyPr/>
          <a:lstStyle/>
          <a:p>
            <a:r>
              <a:rPr lang="ru-RU" dirty="0"/>
              <a:t>Концентрат сывороточного белка</a:t>
            </a:r>
          </a:p>
          <a:p>
            <a:r>
              <a:rPr lang="ru-RU" dirty="0" err="1"/>
              <a:t>Гидролизат</a:t>
            </a:r>
            <a:r>
              <a:rPr lang="ru-RU" dirty="0"/>
              <a:t> сывороточного белка</a:t>
            </a:r>
          </a:p>
          <a:p>
            <a:r>
              <a:rPr lang="ru-RU" dirty="0" err="1"/>
              <a:t>Изолят</a:t>
            </a:r>
            <a:r>
              <a:rPr lang="ru-RU" dirty="0"/>
              <a:t> сывороточного белка</a:t>
            </a:r>
          </a:p>
          <a:p>
            <a:endParaRPr lang="ru-RU" dirty="0"/>
          </a:p>
        </p:txBody>
      </p:sp>
    </p:spTree>
    <p:extLst>
      <p:ext uri="{BB962C8B-B14F-4D97-AF65-F5344CB8AC3E}">
        <p14:creationId xmlns:p14="http://schemas.microsoft.com/office/powerpoint/2010/main" val="2567316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157192"/>
            <a:ext cx="8712967" cy="1368152"/>
          </a:xfrm>
        </p:spPr>
        <p:txBody>
          <a:bodyPr/>
          <a:lstStyle/>
          <a:p>
            <a:r>
              <a:rPr lang="ru-RU" sz="3600" dirty="0"/>
              <a:t>Концентрат сывороточного белка</a:t>
            </a:r>
            <a:r>
              <a:rPr lang="ru-RU" dirty="0"/>
              <a:t/>
            </a:r>
            <a:br>
              <a:rPr lang="ru-RU" dirty="0"/>
            </a:br>
            <a:endParaRPr lang="ru-RU" dirty="0"/>
          </a:p>
        </p:txBody>
      </p:sp>
      <p:sp>
        <p:nvSpPr>
          <p:cNvPr id="3" name="Объект 2"/>
          <p:cNvSpPr>
            <a:spLocks noGrp="1"/>
          </p:cNvSpPr>
          <p:nvPr>
            <p:ph sz="quarter" idx="13"/>
          </p:nvPr>
        </p:nvSpPr>
        <p:spPr>
          <a:xfrm>
            <a:off x="827584" y="731520"/>
            <a:ext cx="7200800" cy="4065632"/>
          </a:xfrm>
        </p:spPr>
        <p:txBody>
          <a:bodyPr>
            <a:normAutofit lnSpcReduction="10000"/>
          </a:bodyPr>
          <a:lstStyle/>
          <a:p>
            <a:r>
              <a:rPr lang="ru-RU" dirty="0"/>
              <a:t>После сворачивания молоко делится на две части: простокваша и сыворотка. Из простокваши делают творог, сыр и казеин. А из молочной сыворотки — концентрат сывороточного белка. Производство концентрата осуществляется удалением лишних элементов, таких как липиды и других небелковых компонентов по принципу фильтрации</a:t>
            </a:r>
            <a:r>
              <a:rPr lang="ru-RU" dirty="0" smtClean="0"/>
              <a:t>. </a:t>
            </a:r>
            <a:r>
              <a:rPr lang="ru-RU" dirty="0"/>
              <a:t>Затем, получившаяся масса высушивается в распылительной сушке, где она впрыскивается каплями в поток горячего воздуха, нагретого до высокой температуры с последующей сепарацией твердых </a:t>
            </a:r>
            <a:r>
              <a:rPr lang="ru-RU" dirty="0" smtClean="0"/>
              <a:t>частиц.</a:t>
            </a:r>
            <a:endParaRPr lang="ru-RU" dirty="0"/>
          </a:p>
        </p:txBody>
      </p:sp>
    </p:spTree>
    <p:extLst>
      <p:ext uri="{BB962C8B-B14F-4D97-AF65-F5344CB8AC3E}">
        <p14:creationId xmlns:p14="http://schemas.microsoft.com/office/powerpoint/2010/main" val="1309332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8640960"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280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589240"/>
            <a:ext cx="8568951" cy="936104"/>
          </a:xfrm>
        </p:spPr>
        <p:txBody>
          <a:bodyPr/>
          <a:lstStyle/>
          <a:p>
            <a:r>
              <a:rPr lang="ru-RU" dirty="0"/>
              <a:t>Что такое </a:t>
            </a:r>
            <a:r>
              <a:rPr lang="ru-RU" dirty="0" err="1"/>
              <a:t>изолят</a:t>
            </a:r>
            <a:r>
              <a:rPr lang="ru-RU" dirty="0"/>
              <a:t> протеина</a:t>
            </a:r>
          </a:p>
        </p:txBody>
      </p:sp>
      <p:sp>
        <p:nvSpPr>
          <p:cNvPr id="3" name="Объект 2"/>
          <p:cNvSpPr>
            <a:spLocks noGrp="1"/>
          </p:cNvSpPr>
          <p:nvPr>
            <p:ph sz="quarter" idx="13"/>
          </p:nvPr>
        </p:nvSpPr>
        <p:spPr>
          <a:xfrm>
            <a:off x="1143000" y="404664"/>
            <a:ext cx="6400800" cy="5472608"/>
          </a:xfrm>
        </p:spPr>
        <p:txBody>
          <a:bodyPr>
            <a:normAutofit/>
          </a:bodyPr>
          <a:lstStyle/>
          <a:p>
            <a:r>
              <a:rPr lang="ru-RU" dirty="0" err="1"/>
              <a:t>Изолят</a:t>
            </a:r>
            <a:r>
              <a:rPr lang="ru-RU" dirty="0"/>
              <a:t> протеина – это почти чистый белок (содержание белка по массовой доле – не менее 95%). Он практически полностью избавлен от жиров и углеводов (в том числе лактозы). </a:t>
            </a:r>
            <a:endParaRPr lang="ru-RU" dirty="0" smtClean="0"/>
          </a:p>
          <a:p>
            <a:r>
              <a:rPr lang="ru-RU" sz="1800" dirty="0"/>
              <a:t>— путем микрофильтрации — очистка белка в низкотемпературной среде при помощи специальных фильтров. Этот способ является преимущественным, т. к. позволяет сохранить все полезные белковые фракции и не приводит к денатурации белка (разрушению), т. е. позволяет сохранить молекулу белка целой.</a:t>
            </a:r>
          </a:p>
          <a:p>
            <a:r>
              <a:rPr lang="ru-RU" sz="1800" dirty="0"/>
              <a:t>— путем ионного обмена – получение чистого белка достигается за счет пропуска заряженных ионов через сыворотку. Данный метод значительно уступает первому, т. к. приводит к денатурации белков и потере части полезных фракций.</a:t>
            </a:r>
          </a:p>
        </p:txBody>
      </p:sp>
    </p:spTree>
    <p:extLst>
      <p:ext uri="{BB962C8B-B14F-4D97-AF65-F5344CB8AC3E}">
        <p14:creationId xmlns:p14="http://schemas.microsoft.com/office/powerpoint/2010/main" val="908488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301208"/>
            <a:ext cx="8054280" cy="1080120"/>
          </a:xfrm>
        </p:spPr>
        <p:txBody>
          <a:bodyPr/>
          <a:lstStyle/>
          <a:p>
            <a:r>
              <a:rPr lang="ru-RU" dirty="0"/>
              <a:t>Свойства и преимущества</a:t>
            </a:r>
          </a:p>
        </p:txBody>
      </p:sp>
      <p:sp>
        <p:nvSpPr>
          <p:cNvPr id="3" name="Объект 2"/>
          <p:cNvSpPr>
            <a:spLocks noGrp="1"/>
          </p:cNvSpPr>
          <p:nvPr>
            <p:ph sz="quarter" idx="13"/>
          </p:nvPr>
        </p:nvSpPr>
        <p:spPr>
          <a:xfrm>
            <a:off x="611560" y="731520"/>
            <a:ext cx="8064896" cy="4497680"/>
          </a:xfrm>
        </p:spPr>
        <p:txBody>
          <a:bodyPr>
            <a:normAutofit/>
          </a:bodyPr>
          <a:lstStyle/>
          <a:p>
            <a:r>
              <a:rPr lang="ru-RU" dirty="0" err="1"/>
              <a:t>Изолят</a:t>
            </a:r>
            <a:r>
              <a:rPr lang="ru-RU" dirty="0"/>
              <a:t> практически не содержит жиров и холестерина.</a:t>
            </a:r>
          </a:p>
          <a:p>
            <a:endParaRPr lang="ru-RU" dirty="0"/>
          </a:p>
          <a:p>
            <a:r>
              <a:rPr lang="ru-RU" dirty="0" err="1"/>
              <a:t>Гипоаллергенен</a:t>
            </a:r>
            <a:r>
              <a:rPr lang="ru-RU" dirty="0"/>
              <a:t>, т. к. очищен от лактозы (молочного сахара), благодаря чему может приниматься людьми с </a:t>
            </a:r>
            <a:r>
              <a:rPr lang="ru-RU" dirty="0" err="1"/>
              <a:t>лактазной</a:t>
            </a:r>
            <a:r>
              <a:rPr lang="ru-RU" dirty="0"/>
              <a:t> недостаточностью и непереносимостью лактозы;</a:t>
            </a:r>
          </a:p>
          <a:p>
            <a:endParaRPr lang="ru-RU" dirty="0"/>
          </a:p>
          <a:p>
            <a:r>
              <a:rPr lang="ru-RU" dirty="0"/>
              <a:t>Легко и быстро усваивается организмом – в течение 30-60 минут;</a:t>
            </a:r>
          </a:p>
        </p:txBody>
      </p:sp>
    </p:spTree>
    <p:extLst>
      <p:ext uri="{BB962C8B-B14F-4D97-AF65-F5344CB8AC3E}">
        <p14:creationId xmlns:p14="http://schemas.microsoft.com/office/powerpoint/2010/main" val="3199740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157192"/>
            <a:ext cx="8496943" cy="1296144"/>
          </a:xfrm>
        </p:spPr>
        <p:txBody>
          <a:bodyPr/>
          <a:lstStyle/>
          <a:p>
            <a:r>
              <a:rPr lang="ru-RU" dirty="0" err="1"/>
              <a:t>Гидролизат</a:t>
            </a:r>
            <a:r>
              <a:rPr lang="ru-RU" dirty="0"/>
              <a:t> сывороточного протеина</a:t>
            </a:r>
          </a:p>
        </p:txBody>
      </p:sp>
      <p:sp>
        <p:nvSpPr>
          <p:cNvPr id="3" name="Объект 2"/>
          <p:cNvSpPr>
            <a:spLocks noGrp="1"/>
          </p:cNvSpPr>
          <p:nvPr>
            <p:ph sz="quarter" idx="13"/>
          </p:nvPr>
        </p:nvSpPr>
        <p:spPr>
          <a:xfrm>
            <a:off x="395536" y="332656"/>
            <a:ext cx="8568952" cy="5040560"/>
          </a:xfrm>
        </p:spPr>
        <p:txBody>
          <a:bodyPr/>
          <a:lstStyle/>
          <a:p>
            <a:r>
              <a:rPr lang="ru-RU" dirty="0" err="1"/>
              <a:t>Гидролизат</a:t>
            </a:r>
            <a:r>
              <a:rPr lang="ru-RU" dirty="0"/>
              <a:t> сывороточного протеина – это самая очищенная и наиболее эффективная форма сывороточного белка. </a:t>
            </a:r>
            <a:r>
              <a:rPr lang="ru-RU" dirty="0" err="1"/>
              <a:t>Гидролизат</a:t>
            </a:r>
            <a:r>
              <a:rPr lang="ru-RU" dirty="0"/>
              <a:t> представляет собой частично разрушенный протеин с помощью кислоты или ферментов. Фактически аналогичный процесс происходит при разрушении протеина в пищеварительном тракте человека, поэтому </a:t>
            </a:r>
            <a:r>
              <a:rPr lang="ru-RU" dirty="0" err="1"/>
              <a:t>гидролизированный</a:t>
            </a:r>
            <a:r>
              <a:rPr lang="ru-RU" dirty="0"/>
              <a:t> сывороточный протеин не требует времени на переваривание и начинает усваиваться сразу после приема. </a:t>
            </a:r>
            <a:r>
              <a:rPr lang="ru-RU" dirty="0" err="1"/>
              <a:t>Гидролизат</a:t>
            </a:r>
            <a:r>
              <a:rPr lang="ru-RU" dirty="0"/>
              <a:t> превосходит другие формы сывороточного протеина (</a:t>
            </a:r>
            <a:r>
              <a:rPr lang="ru-RU" dirty="0" err="1"/>
              <a:t>изолят</a:t>
            </a:r>
            <a:r>
              <a:rPr lang="ru-RU" dirty="0"/>
              <a:t> и концентрат) по скорости усвоения и чистоте, но также данная форма белка является и самой дорогой (чаще всего в 2-3 раза дороже, чем концентрат).</a:t>
            </a:r>
          </a:p>
        </p:txBody>
      </p:sp>
    </p:spTree>
    <p:extLst>
      <p:ext uri="{BB962C8B-B14F-4D97-AF65-F5344CB8AC3E}">
        <p14:creationId xmlns:p14="http://schemas.microsoft.com/office/powerpoint/2010/main" val="2658580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7992888"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211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76672"/>
            <a:ext cx="756084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509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Соевый протеин</a:t>
            </a:r>
          </a:p>
        </p:txBody>
      </p:sp>
      <p:sp>
        <p:nvSpPr>
          <p:cNvPr id="3" name="Объект 2"/>
          <p:cNvSpPr>
            <a:spLocks noGrp="1"/>
          </p:cNvSpPr>
          <p:nvPr>
            <p:ph idx="1"/>
          </p:nvPr>
        </p:nvSpPr>
        <p:spPr/>
        <p:txBody>
          <a:bodyPr/>
          <a:lstStyle/>
          <a:p>
            <a:r>
              <a:rPr lang="ru-RU" dirty="0" smtClean="0"/>
              <a:t>                               </a:t>
            </a:r>
            <a:endParaRPr lang="ru-RU" dirty="0"/>
          </a:p>
        </p:txBody>
      </p:sp>
      <p:sp>
        <p:nvSpPr>
          <p:cNvPr id="4" name="Текст 3"/>
          <p:cNvSpPr>
            <a:spLocks noGrp="1"/>
          </p:cNvSpPr>
          <p:nvPr>
            <p:ph type="body" sz="half" idx="2"/>
          </p:nvPr>
        </p:nvSpPr>
        <p:spPr/>
        <p:txBody>
          <a:bodyPr/>
          <a:lstStyle/>
          <a:p>
            <a:r>
              <a:rPr lang="ru-RU" dirty="0"/>
              <a:t>Соевый протеин – это белок, полученный из сои. </a:t>
            </a:r>
          </a:p>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3341" y="233264"/>
            <a:ext cx="476250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110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normAutofit lnSpcReduction="10000"/>
          </a:bodyPr>
          <a:lstStyle/>
          <a:p>
            <a:r>
              <a:rPr lang="ru-RU" dirty="0"/>
              <a:t>Факт , что на сегодняшний день все фармакологические средства и методы с доказанной клинической эффективностью способные значительной повысить работоспособность атлета отнесены к допингу.</a:t>
            </a:r>
          </a:p>
          <a:p>
            <a:endParaRPr lang="ru-RU" dirty="0"/>
          </a:p>
          <a:p>
            <a:r>
              <a:rPr lang="ru-RU" dirty="0"/>
              <a:t>По этой причине на первое место в </a:t>
            </a:r>
            <a:r>
              <a:rPr lang="ru-RU" dirty="0" err="1"/>
              <a:t>эрготропной</a:t>
            </a:r>
            <a:r>
              <a:rPr lang="ru-RU" dirty="0"/>
              <a:t> терапии спортсмена выходит создание оптимального </a:t>
            </a:r>
            <a:r>
              <a:rPr lang="ru-RU" dirty="0" err="1"/>
              <a:t>нутритивного</a:t>
            </a:r>
            <a:r>
              <a:rPr lang="ru-RU" dirty="0"/>
              <a:t> статуса</a:t>
            </a:r>
          </a:p>
        </p:txBody>
      </p:sp>
    </p:spTree>
    <p:extLst>
      <p:ext uri="{BB962C8B-B14F-4D97-AF65-F5344CB8AC3E}">
        <p14:creationId xmlns:p14="http://schemas.microsoft.com/office/powerpoint/2010/main" val="727284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793289" y="5373216"/>
            <a:ext cx="6512511" cy="864096"/>
          </a:xfrm>
        </p:spPr>
        <p:txBody>
          <a:bodyPr/>
          <a:lstStyle/>
          <a:p>
            <a:r>
              <a:rPr lang="ru-RU" dirty="0"/>
              <a:t>Соевый протеин</a:t>
            </a:r>
          </a:p>
        </p:txBody>
      </p:sp>
      <p:sp>
        <p:nvSpPr>
          <p:cNvPr id="7" name="Объект 6"/>
          <p:cNvSpPr>
            <a:spLocks noGrp="1"/>
          </p:cNvSpPr>
          <p:nvPr>
            <p:ph sz="quarter" idx="13"/>
          </p:nvPr>
        </p:nvSpPr>
        <p:spPr>
          <a:xfrm>
            <a:off x="755576" y="731520"/>
            <a:ext cx="7488832" cy="4425672"/>
          </a:xfrm>
        </p:spPr>
        <p:txBody>
          <a:bodyPr>
            <a:normAutofit fontScale="85000" lnSpcReduction="20000"/>
          </a:bodyPr>
          <a:lstStyle/>
          <a:p>
            <a:r>
              <a:rPr lang="ru-RU" dirty="0"/>
              <a:t>Имеет очень низкую себестоимость, широко используется для вскармливания скота. По экономическим соображениям активно рекламируется, а также включается в продукты и спортивное питание, поэтому всегда внимательно читайте состав. "Внимание" Соевый протеин имеет низкую популярность и по мнению большинства специалистов не должен использоваться по следующим причинам (актуально для </a:t>
            </a:r>
            <a:r>
              <a:rPr lang="ru-RU" dirty="0" err="1"/>
              <a:t>изолятов</a:t>
            </a:r>
            <a:r>
              <a:rPr lang="ru-RU" dirty="0"/>
              <a:t> и концентратов):</a:t>
            </a:r>
          </a:p>
          <a:p>
            <a:endParaRPr lang="ru-RU" dirty="0"/>
          </a:p>
          <a:p>
            <a:r>
              <a:rPr lang="ru-RU" dirty="0"/>
              <a:t>Низкий показатель биологической </a:t>
            </a:r>
            <a:r>
              <a:rPr lang="ru-RU" dirty="0" smtClean="0"/>
              <a:t>ценности.</a:t>
            </a:r>
            <a:endParaRPr lang="ru-RU" dirty="0"/>
          </a:p>
          <a:p>
            <a:r>
              <a:rPr lang="ru-RU" dirty="0"/>
              <a:t>Неполноценный аминокислотный состав</a:t>
            </a:r>
          </a:p>
          <a:p>
            <a:r>
              <a:rPr lang="ru-RU" dirty="0"/>
              <a:t>Невысокая скорость усвоения.</a:t>
            </a:r>
          </a:p>
          <a:p>
            <a:r>
              <a:rPr lang="ru-RU" dirty="0"/>
              <a:t>Потенциальная эстрогенная активность (отсутствует у </a:t>
            </a:r>
            <a:r>
              <a:rPr lang="ru-RU" dirty="0" err="1"/>
              <a:t>изолятов</a:t>
            </a:r>
            <a:r>
              <a:rPr lang="ru-RU" dirty="0"/>
              <a:t>).</a:t>
            </a:r>
          </a:p>
          <a:p>
            <a:r>
              <a:rPr lang="ru-RU" dirty="0"/>
              <a:t>В ряде исследований, приведенных ниже, соевый протеин оказался хуже других видов белка.</a:t>
            </a:r>
          </a:p>
          <a:p>
            <a:endParaRPr lang="ru-RU" dirty="0"/>
          </a:p>
        </p:txBody>
      </p:sp>
    </p:spTree>
    <p:extLst>
      <p:ext uri="{BB962C8B-B14F-4D97-AF65-F5344CB8AC3E}">
        <p14:creationId xmlns:p14="http://schemas.microsoft.com/office/powerpoint/2010/main" val="3909857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5301208"/>
            <a:ext cx="6512511" cy="864096"/>
          </a:xfrm>
        </p:spPr>
        <p:txBody>
          <a:bodyPr/>
          <a:lstStyle/>
          <a:p>
            <a:r>
              <a:rPr lang="ru-RU" dirty="0"/>
              <a:t>Яичный протеин</a:t>
            </a:r>
          </a:p>
        </p:txBody>
      </p:sp>
      <p:sp>
        <p:nvSpPr>
          <p:cNvPr id="3" name="Объект 2"/>
          <p:cNvSpPr>
            <a:spLocks noGrp="1"/>
          </p:cNvSpPr>
          <p:nvPr>
            <p:ph sz="quarter" idx="13"/>
          </p:nvPr>
        </p:nvSpPr>
        <p:spPr>
          <a:xfrm>
            <a:off x="1143000" y="731520"/>
            <a:ext cx="6400800" cy="4425672"/>
          </a:xfrm>
        </p:spPr>
        <p:txBody>
          <a:bodyPr>
            <a:normAutofit fontScale="77500" lnSpcReduction="20000"/>
          </a:bodyPr>
          <a:lstStyle/>
          <a:p>
            <a:r>
              <a:rPr lang="ru-RU" dirty="0"/>
              <a:t>Яичный протеин называют совершенным. Это и в самом деле так: он содержит все необходимые человеку для жизнедеятельности аминокислоты. В данном случае обязательно нужно уточнить: белок цельных яиц, а не только яичного белка, который привыкли есть бодибилдеры. Хотя биологическая ценность и такого белка все еще достаточно высока.</a:t>
            </a:r>
          </a:p>
          <a:p>
            <a:endParaRPr lang="ru-RU" dirty="0"/>
          </a:p>
          <a:p>
            <a:r>
              <a:rPr lang="ru-RU" dirty="0"/>
              <a:t>Желтки обычно игнорируются из-за наличия в них жиров. Меж тем, в них есть достаточное количество белка - примерно 2,7 грамм для среднего яйца весом 50 грамм, а жиров всего лишь четыре с половиной грамма.</a:t>
            </a:r>
          </a:p>
          <a:p>
            <a:endParaRPr lang="ru-RU" dirty="0"/>
          </a:p>
          <a:p>
            <a:r>
              <a:rPr lang="ru-RU" dirty="0"/>
              <a:t>И вот что интересно: 72% жиров яичного желтка - моно- либо полиненасыщенные, то есть, совсем не вредные. Так что полностью отказываться от желтков не стоит.</a:t>
            </a:r>
          </a:p>
          <a:p>
            <a:endParaRPr lang="ru-RU" dirty="0"/>
          </a:p>
        </p:txBody>
      </p:sp>
    </p:spTree>
    <p:extLst>
      <p:ext uri="{BB962C8B-B14F-4D97-AF65-F5344CB8AC3E}">
        <p14:creationId xmlns:p14="http://schemas.microsoft.com/office/powerpoint/2010/main" val="1263177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5301208"/>
            <a:ext cx="6512511" cy="1008112"/>
          </a:xfrm>
        </p:spPr>
        <p:txBody>
          <a:bodyPr/>
          <a:lstStyle/>
          <a:p>
            <a:r>
              <a:rPr lang="ru-RU" dirty="0"/>
              <a:t>Белок казеин</a:t>
            </a:r>
            <a:endParaRPr lang="ru-RU" dirty="0"/>
          </a:p>
        </p:txBody>
      </p:sp>
      <p:sp>
        <p:nvSpPr>
          <p:cNvPr id="3" name="Объект 2"/>
          <p:cNvSpPr>
            <a:spLocks noGrp="1"/>
          </p:cNvSpPr>
          <p:nvPr>
            <p:ph sz="quarter" idx="13"/>
          </p:nvPr>
        </p:nvSpPr>
        <p:spPr>
          <a:xfrm>
            <a:off x="1143000" y="731520"/>
            <a:ext cx="6400800" cy="4569688"/>
          </a:xfrm>
        </p:spPr>
        <p:txBody>
          <a:bodyPr>
            <a:normAutofit fontScale="77500" lnSpcReduction="20000"/>
          </a:bodyPr>
          <a:lstStyle/>
          <a:p>
            <a:r>
              <a:rPr lang="ru-RU" dirty="0"/>
              <a:t>Одним из широко используемых бодибилдерами видов протеинов, является </a:t>
            </a:r>
            <a:r>
              <a:rPr lang="ru-RU" dirty="0" err="1"/>
              <a:t>казеинат</a:t>
            </a:r>
            <a:r>
              <a:rPr lang="ru-RU" dirty="0"/>
              <a:t> кальция или казеин – сложносоставной белок, являющийся результатом ферментного створаживания молока. Попадая в желудок человека, казеин образует сгусток, который переваривается длительное время и долгосрочно обеспечивает организм необходимыми аминокислотами. В то же время казеин не только медленно расщепляется по сравнению с сывороточным, он обладает свойством замедлять переваривание других видов белка, обладает меньшей биологической ценностью, подавляет аппетит и оказывает менее выраженное анаболическое действие.</a:t>
            </a:r>
          </a:p>
          <a:p>
            <a:endParaRPr lang="ru-RU" dirty="0"/>
          </a:p>
          <a:p>
            <a:r>
              <a:rPr lang="ru-RU" dirty="0"/>
              <a:t>Сейчас набирает популярность </a:t>
            </a:r>
            <a:r>
              <a:rPr lang="ru-RU" dirty="0" err="1"/>
              <a:t>мицеллярный</a:t>
            </a:r>
            <a:r>
              <a:rPr lang="ru-RU" dirty="0"/>
              <a:t> казеин, который имеет лучшее усвоение, растворимость и вкусовые качества, но более высокую цену</a:t>
            </a:r>
            <a:r>
              <a:rPr lang="ru-RU" dirty="0" smtClean="0"/>
              <a:t>.</a:t>
            </a:r>
            <a:endParaRPr lang="ru-RU" dirty="0"/>
          </a:p>
        </p:txBody>
      </p:sp>
    </p:spTree>
    <p:extLst>
      <p:ext uri="{BB962C8B-B14F-4D97-AF65-F5344CB8AC3E}">
        <p14:creationId xmlns:p14="http://schemas.microsoft.com/office/powerpoint/2010/main" val="2854373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552" y="731520"/>
            <a:ext cx="8064896" cy="5433784"/>
          </a:xfrm>
        </p:spPr>
        <p:txBody>
          <a:bodyPr>
            <a:normAutofit fontScale="77500" lnSpcReduction="20000"/>
          </a:bodyPr>
          <a:lstStyle/>
          <a:p>
            <a:r>
              <a:rPr lang="ru-RU" dirty="0" err="1"/>
              <a:t>Мицеллярный</a:t>
            </a:r>
            <a:r>
              <a:rPr lang="ru-RU" dirty="0"/>
              <a:t> казеин (англ. </a:t>
            </a:r>
            <a:r>
              <a:rPr lang="ru-RU" dirty="0" err="1"/>
              <a:t>Micellar</a:t>
            </a:r>
            <a:r>
              <a:rPr lang="ru-RU" dirty="0"/>
              <a:t> </a:t>
            </a:r>
            <a:r>
              <a:rPr lang="ru-RU" dirty="0" err="1"/>
              <a:t>casein</a:t>
            </a:r>
            <a:r>
              <a:rPr lang="ru-RU" dirty="0"/>
              <a:t>) - это форма казеина, которая производится из молока щадящими способами микро-, ультра-фильтрации без применения кислот и нагревания, что позволяет сохранить натуральную структуру белка. В противном случае, обычный казеин (</a:t>
            </a:r>
            <a:r>
              <a:rPr lang="ru-RU" dirty="0" err="1"/>
              <a:t>казеинат</a:t>
            </a:r>
            <a:r>
              <a:rPr lang="ru-RU" dirty="0"/>
              <a:t> кальция), частично денатурирован. Самая медленная форма протеина.</a:t>
            </a:r>
          </a:p>
          <a:p>
            <a:endParaRPr lang="ru-RU" dirty="0"/>
          </a:p>
          <a:p>
            <a:r>
              <a:rPr lang="ru-RU" dirty="0" err="1"/>
              <a:t>Мицеллярный</a:t>
            </a:r>
            <a:r>
              <a:rPr lang="ru-RU" dirty="0"/>
              <a:t> казеин попадая в пищеварительный тракт </a:t>
            </a:r>
            <a:r>
              <a:rPr lang="ru-RU" dirty="0" err="1"/>
              <a:t>агрегируется</a:t>
            </a:r>
            <a:r>
              <a:rPr lang="ru-RU" dirty="0"/>
              <a:t> в так называемые мицеллы, таким образом площадь доступа пищеварительных ферментов ограничивается, следственно увеличивается продолжительность переваривания. Как видно на рисунке, мицелла представляет собой конгломерат казеиновых молекул, заряженные части которых направлены наружу, поскольку они </a:t>
            </a:r>
            <a:r>
              <a:rPr lang="ru-RU" dirty="0" err="1"/>
              <a:t>гидрофильны</a:t>
            </a:r>
            <a:r>
              <a:rPr lang="ru-RU" dirty="0"/>
              <a:t>, а незаряженные (гидрофобные) внутрь.</a:t>
            </a:r>
          </a:p>
          <a:p>
            <a:endParaRPr lang="ru-RU" dirty="0"/>
          </a:p>
          <a:p>
            <a:r>
              <a:rPr lang="ru-RU" dirty="0"/>
              <a:t>С точки зрения бодибилдинга и фитнеса, </a:t>
            </a:r>
            <a:r>
              <a:rPr lang="ru-RU" dirty="0" err="1"/>
              <a:t>мицеллярный</a:t>
            </a:r>
            <a:r>
              <a:rPr lang="ru-RU" dirty="0"/>
              <a:t> казеин не имеет никаких доказанных или достаточно обоснованных преимуществ. В отличии от обычной формы, наблюдается некоторое увеличение продолжительности усвоения (до 12 часов). Однако известно, что постоянное поступление аминокислот в кровоток может притуплять анаболический отклик.</a:t>
            </a:r>
          </a:p>
          <a:p>
            <a:endParaRPr lang="ru-RU" dirty="0"/>
          </a:p>
          <a:p>
            <a:endParaRPr lang="ru-RU" dirty="0"/>
          </a:p>
        </p:txBody>
      </p:sp>
    </p:spTree>
    <p:extLst>
      <p:ext uri="{BB962C8B-B14F-4D97-AF65-F5344CB8AC3E}">
        <p14:creationId xmlns:p14="http://schemas.microsoft.com/office/powerpoint/2010/main" val="2898538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898" y="692696"/>
            <a:ext cx="8464582" cy="563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974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normAutofit fontScale="92500" lnSpcReduction="20000"/>
          </a:bodyPr>
          <a:lstStyle/>
          <a:p>
            <a:r>
              <a:rPr lang="ru-RU" dirty="0"/>
              <a:t>Принимайте казеин только на ночь. Тем самым вы замедляете катаболизм, а значит, сохраняете свои мышцы от негативного воздействия кортизола. Поскольку ночью, когда вы, фактически на 8 часов остаетесь без питания, скорость анаболического процесса в вашем организме планомерно сокращается, а значит необходимо длительная </a:t>
            </a:r>
            <a:r>
              <a:rPr lang="ru-RU" dirty="0" err="1"/>
              <a:t>антикатаболическая</a:t>
            </a:r>
            <a:r>
              <a:rPr lang="ru-RU" dirty="0"/>
              <a:t> защита. </a:t>
            </a:r>
          </a:p>
          <a:p>
            <a:r>
              <a:rPr lang="ru-RU" dirty="0"/>
              <a:t>Если вам придется в течение длительного времени оставаться без пищи, примите 30-40 г казеина, это предотвратит разрушение мышц</a:t>
            </a:r>
          </a:p>
          <a:p>
            <a:endParaRPr lang="ru-RU" dirty="0"/>
          </a:p>
        </p:txBody>
      </p:sp>
    </p:spTree>
    <p:extLst>
      <p:ext uri="{BB962C8B-B14F-4D97-AF65-F5344CB8AC3E}">
        <p14:creationId xmlns:p14="http://schemas.microsoft.com/office/powerpoint/2010/main" val="359205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92696"/>
            <a:ext cx="7920880" cy="48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001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5085184"/>
            <a:ext cx="6512511" cy="1080120"/>
          </a:xfrm>
        </p:spPr>
        <p:txBody>
          <a:bodyPr/>
          <a:lstStyle/>
          <a:p>
            <a:r>
              <a:rPr lang="ru-RU" dirty="0" err="1"/>
              <a:t>Гейнер</a:t>
            </a:r>
            <a:r>
              <a:rPr lang="ru-RU" dirty="0"/>
              <a:t> (</a:t>
            </a:r>
            <a:r>
              <a:rPr lang="en-US" dirty="0"/>
              <a:t>Gainer)</a:t>
            </a:r>
            <a:endParaRPr lang="ru-RU" dirty="0"/>
          </a:p>
        </p:txBody>
      </p:sp>
      <p:sp>
        <p:nvSpPr>
          <p:cNvPr id="3" name="Объект 2"/>
          <p:cNvSpPr>
            <a:spLocks noGrp="1"/>
          </p:cNvSpPr>
          <p:nvPr>
            <p:ph sz="quarter" idx="13"/>
          </p:nvPr>
        </p:nvSpPr>
        <p:spPr>
          <a:xfrm>
            <a:off x="539552" y="731520"/>
            <a:ext cx="7632848" cy="3849608"/>
          </a:xfrm>
        </p:spPr>
        <p:txBody>
          <a:bodyPr>
            <a:normAutofit/>
          </a:bodyPr>
          <a:lstStyle/>
          <a:p>
            <a:r>
              <a:rPr lang="ru-RU" b="1" u="sng" dirty="0" err="1"/>
              <a:t>Гейнер</a:t>
            </a:r>
            <a:r>
              <a:rPr lang="ru-RU" b="1" u="sng" dirty="0"/>
              <a:t> (от англ. </a:t>
            </a:r>
            <a:r>
              <a:rPr lang="ru-RU" b="1" u="sng" dirty="0" err="1"/>
              <a:t>gain</a:t>
            </a:r>
            <a:r>
              <a:rPr lang="ru-RU" b="1" u="sng" dirty="0"/>
              <a:t> - прирост) — класс спортивного питания, представляющий собой </a:t>
            </a:r>
            <a:r>
              <a:rPr lang="ru-RU" b="1" u="sng" dirty="0" err="1"/>
              <a:t>белково</a:t>
            </a:r>
            <a:r>
              <a:rPr lang="ru-RU" b="1" u="sng" dirty="0"/>
              <a:t>-углеводные смеси. </a:t>
            </a:r>
            <a:r>
              <a:rPr lang="ru-RU" dirty="0"/>
              <a:t>Иногда производители добавляют креатин, витамины, микроэлементы, аминокислоты и пр. ингредиенты. Также </a:t>
            </a:r>
            <a:r>
              <a:rPr lang="ru-RU" dirty="0" err="1"/>
              <a:t>гейнер</a:t>
            </a:r>
            <a:r>
              <a:rPr lang="ru-RU" dirty="0"/>
              <a:t> часто содержит небольшое количество жиров. Главная функция </a:t>
            </a:r>
            <a:r>
              <a:rPr lang="ru-RU" dirty="0" err="1"/>
              <a:t>гейнера</a:t>
            </a:r>
            <a:r>
              <a:rPr lang="ru-RU" dirty="0"/>
              <a:t> — увеличение массы тела и быстрое восполнение энергетических запасов. Эффективность комбинирования протеина и углеводов в бодибилдинге доказана в нескольких независимых исследованиях</a:t>
            </a:r>
            <a:r>
              <a:rPr lang="ru-RU" dirty="0" smtClean="0"/>
              <a:t>.</a:t>
            </a:r>
            <a:endParaRPr lang="ru-RU" dirty="0"/>
          </a:p>
        </p:txBody>
      </p:sp>
    </p:spTree>
    <p:extLst>
      <p:ext uri="{BB962C8B-B14F-4D97-AF65-F5344CB8AC3E}">
        <p14:creationId xmlns:p14="http://schemas.microsoft.com/office/powerpoint/2010/main" val="308192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372168"/>
            <a:ext cx="8208911" cy="1937152"/>
          </a:xfrm>
        </p:spPr>
        <p:txBody>
          <a:bodyPr/>
          <a:lstStyle/>
          <a:p>
            <a:r>
              <a:rPr lang="ru-RU" dirty="0" err="1"/>
              <a:t>Мальтодекстрин</a:t>
            </a:r>
            <a:r>
              <a:rPr lang="ru-RU" dirty="0"/>
              <a:t> (патока, </a:t>
            </a:r>
            <a:r>
              <a:rPr lang="ru-RU" dirty="0" err="1" smtClean="0"/>
              <a:t>декстринмальтоза</a:t>
            </a:r>
            <a:r>
              <a:rPr lang="ru-RU" dirty="0" smtClean="0"/>
              <a:t>)</a:t>
            </a:r>
            <a:endParaRPr lang="ru-RU" dirty="0"/>
          </a:p>
        </p:txBody>
      </p:sp>
      <p:sp>
        <p:nvSpPr>
          <p:cNvPr id="3" name="Объект 2"/>
          <p:cNvSpPr>
            <a:spLocks noGrp="1"/>
          </p:cNvSpPr>
          <p:nvPr>
            <p:ph sz="quarter" idx="13"/>
          </p:nvPr>
        </p:nvSpPr>
        <p:spPr>
          <a:xfrm>
            <a:off x="1143000" y="260648"/>
            <a:ext cx="6400800" cy="3945592"/>
          </a:xfrm>
        </p:spPr>
        <p:txBody>
          <a:bodyPr>
            <a:normAutofit fontScale="77500" lnSpcReduction="20000"/>
          </a:bodyPr>
          <a:lstStyle/>
          <a:p>
            <a:r>
              <a:rPr lang="ru-RU" dirty="0" err="1"/>
              <a:t>Мальтодекстрин</a:t>
            </a:r>
            <a:r>
              <a:rPr lang="ru-RU" dirty="0"/>
              <a:t> (патока, </a:t>
            </a:r>
            <a:r>
              <a:rPr lang="ru-RU" dirty="0" err="1"/>
              <a:t>декстринмальтоза</a:t>
            </a:r>
            <a:r>
              <a:rPr lang="ru-RU" dirty="0"/>
              <a:t>) - быстрый углевод, который состоит из молекул глюкозы, мальтозы (2 молекулы глюкозы) , </a:t>
            </a:r>
            <a:r>
              <a:rPr lang="ru-RU" dirty="0" err="1"/>
              <a:t>мальтотриозы</a:t>
            </a:r>
            <a:r>
              <a:rPr lang="ru-RU" dirty="0"/>
              <a:t> (3 молекулы глюкозы) и декстрина (несколько молекул глюкозы).</a:t>
            </a:r>
          </a:p>
          <a:p>
            <a:endParaRPr lang="ru-RU" dirty="0"/>
          </a:p>
          <a:p>
            <a:r>
              <a:rPr lang="ru-RU" dirty="0"/>
              <a:t>Свойства: Порошок белого или </a:t>
            </a:r>
            <a:r>
              <a:rPr lang="ru-RU" dirty="0" err="1"/>
              <a:t>кремовато</a:t>
            </a:r>
            <a:r>
              <a:rPr lang="ru-RU" dirty="0"/>
              <a:t>-белого цвета, со сладковатым вкусом, хорошо растворим в горячей и холодной воде.</a:t>
            </a:r>
          </a:p>
          <a:p>
            <a:endParaRPr lang="ru-RU" dirty="0"/>
          </a:p>
          <a:p>
            <a:r>
              <a:rPr lang="ru-RU" dirty="0" err="1"/>
              <a:t>Мальтодекстрин</a:t>
            </a:r>
            <a:r>
              <a:rPr lang="ru-RU" dirty="0"/>
              <a:t> (патока, </a:t>
            </a:r>
            <a:r>
              <a:rPr lang="ru-RU" dirty="0" err="1"/>
              <a:t>декстринмальтоза</a:t>
            </a:r>
            <a:r>
              <a:rPr lang="ru-RU" dirty="0"/>
              <a:t>) изготавливается путем ферментативного расщепления растительного крахмала (рисовый, картофельный или чаще кукурузный). Крахмал представляет собой длинную цепочку из глюкозы. Ферменты делят эту длинную цепь на фрагменты - декстрины, состоящие из разного количества молекул глюкозы (от 2 до 20).</a:t>
            </a:r>
          </a:p>
          <a:p>
            <a:endParaRPr lang="ru-RU" dirty="0"/>
          </a:p>
        </p:txBody>
      </p:sp>
    </p:spTree>
    <p:extLst>
      <p:ext uri="{BB962C8B-B14F-4D97-AF65-F5344CB8AC3E}">
        <p14:creationId xmlns:p14="http://schemas.microsoft.com/office/powerpoint/2010/main" val="1623279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5445224"/>
            <a:ext cx="6512511" cy="1143000"/>
          </a:xfrm>
        </p:spPr>
        <p:txBody>
          <a:bodyPr/>
          <a:lstStyle/>
          <a:p>
            <a:r>
              <a:rPr lang="ru-RU" dirty="0" err="1"/>
              <a:t>Мальтодекстрин</a:t>
            </a:r>
            <a:r>
              <a:rPr lang="ru-RU" dirty="0"/>
              <a:t> </a:t>
            </a:r>
          </a:p>
        </p:txBody>
      </p:sp>
      <p:sp>
        <p:nvSpPr>
          <p:cNvPr id="3" name="Объект 2"/>
          <p:cNvSpPr>
            <a:spLocks noGrp="1"/>
          </p:cNvSpPr>
          <p:nvPr>
            <p:ph sz="quarter" idx="13"/>
          </p:nvPr>
        </p:nvSpPr>
        <p:spPr>
          <a:xfrm>
            <a:off x="467544" y="188640"/>
            <a:ext cx="8352928" cy="5112568"/>
          </a:xfrm>
        </p:spPr>
        <p:txBody>
          <a:bodyPr>
            <a:normAutofit fontScale="77500" lnSpcReduction="20000"/>
          </a:bodyPr>
          <a:lstStyle/>
          <a:p>
            <a:r>
              <a:rPr lang="ru-RU" b="1" u="sng" dirty="0" smtClean="0"/>
              <a:t>Гликемический индекс 95</a:t>
            </a:r>
          </a:p>
          <a:p>
            <a:r>
              <a:rPr lang="ru-RU" dirty="0" err="1"/>
              <a:t>Мальтодекстрин</a:t>
            </a:r>
            <a:r>
              <a:rPr lang="ru-RU" dirty="0"/>
              <a:t> в спортивном питании[Править]</a:t>
            </a:r>
          </a:p>
          <a:p>
            <a:r>
              <a:rPr lang="ru-RU" dirty="0"/>
              <a:t>Изменяет степень вязкости продукта</a:t>
            </a:r>
          </a:p>
          <a:p>
            <a:r>
              <a:rPr lang="ru-RU" dirty="0"/>
              <a:t>Обладает эффектом сгущения, эмульгирования.</a:t>
            </a:r>
          </a:p>
          <a:p>
            <a:r>
              <a:rPr lang="ru-RU" dirty="0"/>
              <a:t>Тормозит процесс естественного изменения цвета.</a:t>
            </a:r>
          </a:p>
          <a:p>
            <a:r>
              <a:rPr lang="ru-RU" dirty="0"/>
              <a:t>Может выступать как </a:t>
            </a:r>
            <a:r>
              <a:rPr lang="ru-RU" dirty="0" err="1"/>
              <a:t>формообразователь</a:t>
            </a:r>
            <a:r>
              <a:rPr lang="ru-RU" dirty="0"/>
              <a:t> или как разрыхлитель.</a:t>
            </a:r>
          </a:p>
          <a:p>
            <a:r>
              <a:rPr lang="ru-RU" dirty="0"/>
              <a:t>Повышение энергетической ценности продукта;</a:t>
            </a:r>
          </a:p>
          <a:p>
            <a:r>
              <a:rPr lang="ru-RU" dirty="0"/>
              <a:t>Улучшение растворимости смесей;</a:t>
            </a:r>
          </a:p>
          <a:p>
            <a:r>
              <a:rPr lang="ru-RU" dirty="0"/>
              <a:t>Формирование структуры и однородности продукта;</a:t>
            </a:r>
          </a:p>
          <a:p>
            <a:r>
              <a:rPr lang="ru-RU" dirty="0"/>
              <a:t>Упрощение добавления ингредиентов с минимальными дозировками, например красителей, </a:t>
            </a:r>
            <a:r>
              <a:rPr lang="ru-RU" dirty="0" err="1"/>
              <a:t>ароматизаторов</a:t>
            </a:r>
            <a:r>
              <a:rPr lang="ru-RU" dirty="0"/>
              <a:t>, витаминов и т.п.;</a:t>
            </a:r>
          </a:p>
          <a:p>
            <a:r>
              <a:rPr lang="ru-RU" dirty="0"/>
              <a:t>Снижение водопоглотительной способности гигроскопичных компонентов смеси.</a:t>
            </a:r>
          </a:p>
          <a:p>
            <a:r>
              <a:rPr lang="ru-RU" dirty="0"/>
              <a:t>Таким образом, </a:t>
            </a:r>
            <a:r>
              <a:rPr lang="ru-RU" dirty="0" err="1"/>
              <a:t>мальтодекстрин</a:t>
            </a:r>
            <a:r>
              <a:rPr lang="ru-RU" dirty="0"/>
              <a:t> обычно используется в качестве инертного вспомогательного вещества в производстве спортивных добавок. В </a:t>
            </a:r>
            <a:r>
              <a:rPr lang="ru-RU" dirty="0" err="1"/>
              <a:t>гейнерах</a:t>
            </a:r>
            <a:r>
              <a:rPr lang="ru-RU" dirty="0"/>
              <a:t> может использоваться в больших количествах, как источник энергии.</a:t>
            </a:r>
          </a:p>
          <a:p>
            <a:endParaRPr lang="ru-RU" dirty="0"/>
          </a:p>
          <a:p>
            <a:endParaRPr lang="ru-RU" dirty="0"/>
          </a:p>
        </p:txBody>
      </p:sp>
    </p:spTree>
    <p:extLst>
      <p:ext uri="{BB962C8B-B14F-4D97-AF65-F5344CB8AC3E}">
        <p14:creationId xmlns:p14="http://schemas.microsoft.com/office/powerpoint/2010/main" val="3930435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buNone/>
            </a:pPr>
            <a:r>
              <a:rPr lang="ru-RU" dirty="0" err="1"/>
              <a:t>Нутритивный</a:t>
            </a:r>
            <a:r>
              <a:rPr lang="ru-RU" dirty="0"/>
              <a:t> статус</a:t>
            </a:r>
          </a:p>
        </p:txBody>
      </p:sp>
      <p:sp>
        <p:nvSpPr>
          <p:cNvPr id="3" name="Объект 2"/>
          <p:cNvSpPr>
            <a:spLocks noGrp="1"/>
          </p:cNvSpPr>
          <p:nvPr>
            <p:ph sz="quarter" idx="13"/>
          </p:nvPr>
        </p:nvSpPr>
        <p:spPr>
          <a:xfrm>
            <a:off x="1143000" y="332656"/>
            <a:ext cx="6400800" cy="3873584"/>
          </a:xfrm>
        </p:spPr>
        <p:txBody>
          <a:bodyPr>
            <a:normAutofit fontScale="70000" lnSpcReduction="20000"/>
          </a:bodyPr>
          <a:lstStyle/>
          <a:p>
            <a:r>
              <a:rPr lang="ru-RU" dirty="0"/>
              <a:t> </a:t>
            </a:r>
            <a:r>
              <a:rPr lang="ru-RU" dirty="0" err="1"/>
              <a:t>Нутритивный</a:t>
            </a:r>
            <a:r>
              <a:rPr lang="ru-RU" dirty="0"/>
              <a:t> статус — это комплекс клинических, антропометрических и лабораторных показателей, характеризующих количественное соотношение мышечной и жировой массы тела спортсмена/ пациента.</a:t>
            </a:r>
          </a:p>
          <a:p>
            <a:endParaRPr lang="ru-RU" dirty="0"/>
          </a:p>
          <a:p>
            <a:r>
              <a:rPr lang="ru-RU" dirty="0"/>
              <a:t>При обычном статусе структура и функции организма не нарушены; адаптационные резервы организма достаточно велики.</a:t>
            </a:r>
          </a:p>
          <a:p>
            <a:r>
              <a:rPr lang="ru-RU" dirty="0"/>
              <a:t>Оптимальный статус позволяет организму функционировать в необычных стрессовых ситуациях без каких-либо заметных сдвигов в гомеостазе.</a:t>
            </a:r>
          </a:p>
          <a:p>
            <a:r>
              <a:rPr lang="ru-RU" dirty="0"/>
              <a:t>Избыточный статус связан с избыточным поступлением в организм пищевых веществ и рассматривается как фактор риска возникновения отдельных заболеваний.</a:t>
            </a:r>
          </a:p>
          <a:p>
            <a:r>
              <a:rPr lang="ru-RU" dirty="0"/>
              <a:t>Недостаточный статус связан с недостаточностью питания в количественном и качественном отношении и также рассматривается как фактор риска возникновения специфических болезней.</a:t>
            </a:r>
          </a:p>
        </p:txBody>
      </p:sp>
    </p:spTree>
    <p:extLst>
      <p:ext uri="{BB962C8B-B14F-4D97-AF65-F5344CB8AC3E}">
        <p14:creationId xmlns:p14="http://schemas.microsoft.com/office/powerpoint/2010/main" val="3946455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Изомальтулоза</a:t>
            </a:r>
            <a:endParaRPr lang="ru-RU" dirty="0"/>
          </a:p>
        </p:txBody>
      </p:sp>
      <p:sp>
        <p:nvSpPr>
          <p:cNvPr id="3" name="Объект 2"/>
          <p:cNvSpPr>
            <a:spLocks noGrp="1"/>
          </p:cNvSpPr>
          <p:nvPr>
            <p:ph sz="quarter" idx="13"/>
          </p:nvPr>
        </p:nvSpPr>
        <p:spPr/>
        <p:txBody>
          <a:bodyPr>
            <a:normAutofit fontScale="85000" lnSpcReduction="20000"/>
          </a:bodyPr>
          <a:lstStyle/>
          <a:p>
            <a:r>
              <a:rPr lang="ru-RU" dirty="0" err="1"/>
              <a:t>Изомальтулоза</a:t>
            </a:r>
            <a:r>
              <a:rPr lang="ru-RU" dirty="0"/>
              <a:t> - дисахарид, известный под торговой маркой </a:t>
            </a:r>
            <a:r>
              <a:rPr lang="ru-RU" dirty="0" err="1"/>
              <a:t>Палатиноза</a:t>
            </a:r>
            <a:r>
              <a:rPr lang="ru-RU" dirty="0"/>
              <a:t> (англ. </a:t>
            </a:r>
            <a:r>
              <a:rPr lang="ru-RU" dirty="0" err="1"/>
              <a:t>Palatinose</a:t>
            </a:r>
            <a:r>
              <a:rPr lang="ru-RU" dirty="0"/>
              <a:t>). Коммерчески производится путем </a:t>
            </a:r>
            <a:r>
              <a:rPr lang="ru-RU" dirty="0" err="1"/>
              <a:t>энзиматической</a:t>
            </a:r>
            <a:r>
              <a:rPr lang="ru-RU" dirty="0"/>
              <a:t> обработки сахарозы путем бактериальной ферментации. Это натуральный компонент меда и тростникового сахара, имеет естественно-сладкий вкус (сладость составляет 42 % от сладости столового сахара</a:t>
            </a:r>
            <a:r>
              <a:rPr lang="ru-RU" dirty="0" smtClean="0"/>
              <a:t>). </a:t>
            </a:r>
            <a:r>
              <a:rPr lang="ru-RU" dirty="0"/>
              <a:t>Гликемический индекс равен 30.</a:t>
            </a:r>
          </a:p>
          <a:p>
            <a:endParaRPr lang="ru-RU" dirty="0"/>
          </a:p>
          <a:p>
            <a:r>
              <a:rPr lang="ru-RU" dirty="0" err="1"/>
              <a:t>Изомальтулозу</a:t>
            </a:r>
            <a:r>
              <a:rPr lang="ru-RU" dirty="0"/>
              <a:t> используют как сахарозаменитель в Японии с 1985 </a:t>
            </a:r>
            <a:r>
              <a:rPr lang="ru-RU" dirty="0" smtClean="0"/>
              <a:t>года, </a:t>
            </a:r>
            <a:r>
              <a:rPr lang="ru-RU" dirty="0"/>
              <a:t>хотя впервые ее запатентовали только в 2005 году предприимчивые немцы из компании </a:t>
            </a:r>
            <a:r>
              <a:rPr lang="ru-RU" dirty="0" err="1"/>
              <a:t>Südzucker</a:t>
            </a:r>
            <a:r>
              <a:rPr lang="ru-RU" dirty="0"/>
              <a:t>.</a:t>
            </a:r>
          </a:p>
          <a:p>
            <a:endParaRPr lang="ru-RU" dirty="0"/>
          </a:p>
          <a:p>
            <a:endParaRPr lang="ru-RU" dirty="0"/>
          </a:p>
        </p:txBody>
      </p:sp>
    </p:spTree>
    <p:extLst>
      <p:ext uri="{BB962C8B-B14F-4D97-AF65-F5344CB8AC3E}">
        <p14:creationId xmlns:p14="http://schemas.microsoft.com/office/powerpoint/2010/main" val="1088993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4941168"/>
            <a:ext cx="6512511" cy="936104"/>
          </a:xfrm>
        </p:spPr>
        <p:txBody>
          <a:bodyPr/>
          <a:lstStyle/>
          <a:p>
            <a:r>
              <a:rPr lang="ru-RU" dirty="0" err="1"/>
              <a:t>Изомальтулоза</a:t>
            </a:r>
            <a:endParaRPr lang="ru-RU" dirty="0"/>
          </a:p>
        </p:txBody>
      </p:sp>
      <p:sp>
        <p:nvSpPr>
          <p:cNvPr id="3" name="Объект 2"/>
          <p:cNvSpPr>
            <a:spLocks noGrp="1"/>
          </p:cNvSpPr>
          <p:nvPr>
            <p:ph sz="quarter" idx="13"/>
          </p:nvPr>
        </p:nvSpPr>
        <p:spPr>
          <a:xfrm>
            <a:off x="1143000" y="404664"/>
            <a:ext cx="6400800" cy="5040560"/>
          </a:xfrm>
        </p:spPr>
        <p:txBody>
          <a:bodyPr>
            <a:normAutofit fontScale="70000" lnSpcReduction="20000"/>
          </a:bodyPr>
          <a:lstStyle/>
          <a:p>
            <a:r>
              <a:rPr lang="ru-RU" dirty="0" err="1"/>
              <a:t>Изомальтулоза</a:t>
            </a:r>
            <a:r>
              <a:rPr lang="ru-RU" dirty="0"/>
              <a:t> медленно разрушается в кишечнике ферментами до глюкозы и фруктозы, которые по отдельности поступают в кровь. Калорийность - 400 ккал в 100 граммах. Рекомендуется при похудении для замены сладостей</a:t>
            </a:r>
            <a:r>
              <a:rPr lang="ru-RU" dirty="0" smtClean="0"/>
              <a:t>.</a:t>
            </a:r>
          </a:p>
          <a:p>
            <a:r>
              <a:rPr lang="ru-RU" dirty="0" err="1"/>
              <a:t>Палатиноза</a:t>
            </a:r>
            <a:r>
              <a:rPr lang="ru-RU" dirty="0"/>
              <a:t> представляет собой функциональный углевод, производимый из сахарной свеклы. Обладая такой же энергетической ценностью, что и сахароза, </a:t>
            </a:r>
            <a:r>
              <a:rPr lang="ru-RU" dirty="0" err="1"/>
              <a:t>Палатиноза</a:t>
            </a:r>
            <a:r>
              <a:rPr lang="ru-RU" dirty="0"/>
              <a:t>, тем не менее, практически не вызывает кариеса </a:t>
            </a:r>
            <a:r>
              <a:rPr lang="ru-RU" dirty="0" smtClean="0"/>
              <a:t>зубов </a:t>
            </a:r>
            <a:r>
              <a:rPr lang="ru-RU" dirty="0"/>
              <a:t>и расщепляется гораздо медленнее. В связи с этим, гликемическая и </a:t>
            </a:r>
            <a:r>
              <a:rPr lang="ru-RU" dirty="0" err="1"/>
              <a:t>инсулинемическая</a:t>
            </a:r>
            <a:r>
              <a:rPr lang="ru-RU" dirty="0"/>
              <a:t> реакция на </a:t>
            </a:r>
            <a:r>
              <a:rPr lang="ru-RU" dirty="0" err="1"/>
              <a:t>Палатинозу</a:t>
            </a:r>
            <a:r>
              <a:rPr lang="ru-RU" dirty="0"/>
              <a:t> выражена меньше, а эффект от поступления энергии в форме глюкозы длится дольше</a:t>
            </a:r>
            <a:r>
              <a:rPr lang="ru-RU" dirty="0" smtClean="0"/>
              <a:t>. </a:t>
            </a:r>
            <a:r>
              <a:rPr lang="ru-RU" dirty="0"/>
              <a:t>Таким образом, </a:t>
            </a:r>
            <a:r>
              <a:rPr lang="ru-RU" dirty="0" err="1"/>
              <a:t>Палатиноза</a:t>
            </a:r>
            <a:r>
              <a:rPr lang="ru-RU" dirty="0"/>
              <a:t> относится к медленно высвобождающимся углеводам, которые обеспечивают организм «энергией лучшего качества» в составе пищевых продуктов и напитков</a:t>
            </a:r>
            <a:r>
              <a:rPr lang="ru-RU" dirty="0" smtClean="0"/>
              <a:t>.</a:t>
            </a:r>
          </a:p>
          <a:p>
            <a:r>
              <a:rPr lang="ru-RU" dirty="0"/>
              <a:t>Возможности применения </a:t>
            </a:r>
            <a:r>
              <a:rPr lang="ru-RU" dirty="0" err="1"/>
              <a:t>Палатинозы</a:t>
            </a:r>
            <a:r>
              <a:rPr lang="ru-RU" dirty="0"/>
              <a:t> чрезвычайно широки и простираются на сферу функциональных, спортивных и полезных для здоровья напитков, а также молочных коктейлей и напитков для завтрака. Технические испытания показали, что данный ингредиент можно использовать при изготовлении зерновых и питательных </a:t>
            </a:r>
            <a:r>
              <a:rPr lang="ru-RU" dirty="0" smtClean="0"/>
              <a:t>батончиков</a:t>
            </a:r>
            <a:endParaRPr lang="ru-RU" dirty="0"/>
          </a:p>
        </p:txBody>
      </p:sp>
    </p:spTree>
    <p:extLst>
      <p:ext uri="{BB962C8B-B14F-4D97-AF65-F5344CB8AC3E}">
        <p14:creationId xmlns:p14="http://schemas.microsoft.com/office/powerpoint/2010/main" val="3332193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792088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499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vi-VN" dirty="0"/>
              <a:t>Ами́лопекти́н</a:t>
            </a:r>
            <a:endParaRPr lang="ru-RU" dirty="0"/>
          </a:p>
        </p:txBody>
      </p:sp>
      <p:sp>
        <p:nvSpPr>
          <p:cNvPr id="3" name="Объект 2"/>
          <p:cNvSpPr>
            <a:spLocks noGrp="1"/>
          </p:cNvSpPr>
          <p:nvPr>
            <p:ph sz="quarter" idx="13"/>
          </p:nvPr>
        </p:nvSpPr>
        <p:spPr/>
        <p:txBody>
          <a:bodyPr>
            <a:normAutofit fontScale="70000" lnSpcReduction="20000"/>
          </a:bodyPr>
          <a:lstStyle/>
          <a:p>
            <a:r>
              <a:rPr lang="ru-RU" dirty="0" err="1"/>
              <a:t>Ами́лопекти́н</a:t>
            </a:r>
            <a:r>
              <a:rPr lang="ru-RU" dirty="0"/>
              <a:t> (от др.-греч. </a:t>
            </a:r>
            <a:r>
              <a:rPr lang="ru-RU" dirty="0" err="1"/>
              <a:t>ἄμυλος</a:t>
            </a:r>
            <a:r>
              <a:rPr lang="ru-RU" dirty="0"/>
              <a:t> — «пирог из тонкой муки», π</a:t>
            </a:r>
            <a:r>
              <a:rPr lang="ru-RU" dirty="0" err="1"/>
              <a:t>ηκτός</a:t>
            </a:r>
            <a:r>
              <a:rPr lang="ru-RU" dirty="0"/>
              <a:t> — сбитый, сплочённый) — один из основных сложных углеводов пищевого крахмала, который состоит из разветвленных цепочек молекул глюкозы, моносахаридные остатки связаны α (1→4) и α (1→6) </a:t>
            </a:r>
            <a:r>
              <a:rPr lang="ru-RU" dirty="0" err="1"/>
              <a:t>гликозидными</a:t>
            </a:r>
            <a:r>
              <a:rPr lang="ru-RU" dirty="0"/>
              <a:t> связями.</a:t>
            </a:r>
          </a:p>
          <a:p>
            <a:endParaRPr lang="ru-RU" dirty="0"/>
          </a:p>
          <a:p>
            <a:r>
              <a:rPr lang="ru-RU" dirty="0"/>
              <a:t>Молекулярная масса достигает 1 000 000. Почти не растворим в холодной воде; в горячей воде образует студенистую часть клейстера.</a:t>
            </a:r>
          </a:p>
          <a:p>
            <a:endParaRPr lang="ru-RU" dirty="0"/>
          </a:p>
          <a:p>
            <a:r>
              <a:rPr lang="ru-RU" dirty="0"/>
              <a:t>Доля амилопектина в картофельном, кукурузном, рисовом крахмале — 76—81 </a:t>
            </a:r>
            <a:r>
              <a:rPr lang="ru-RU" dirty="0" smtClean="0"/>
              <a:t>%.</a:t>
            </a:r>
          </a:p>
          <a:p>
            <a:r>
              <a:rPr lang="ru-RU" dirty="0" smtClean="0"/>
              <a:t>Гликемический индекс-65-75</a:t>
            </a:r>
            <a:endParaRPr lang="ru-RU" dirty="0"/>
          </a:p>
          <a:p>
            <a:endParaRPr lang="ru-RU" dirty="0"/>
          </a:p>
          <a:p>
            <a:endParaRPr lang="ru-RU" dirty="0"/>
          </a:p>
        </p:txBody>
      </p:sp>
    </p:spTree>
    <p:extLst>
      <p:ext uri="{BB962C8B-B14F-4D97-AF65-F5344CB8AC3E}">
        <p14:creationId xmlns:p14="http://schemas.microsoft.com/office/powerpoint/2010/main" val="2313238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5157192"/>
            <a:ext cx="6512511" cy="1080120"/>
          </a:xfrm>
        </p:spPr>
        <p:txBody>
          <a:bodyPr/>
          <a:lstStyle/>
          <a:p>
            <a:r>
              <a:rPr lang="ru-RU" dirty="0" smtClean="0"/>
              <a:t>Амилоза</a:t>
            </a:r>
            <a:endParaRPr lang="ru-RU" dirty="0"/>
          </a:p>
        </p:txBody>
      </p:sp>
      <p:sp>
        <p:nvSpPr>
          <p:cNvPr id="3" name="Объект 2"/>
          <p:cNvSpPr>
            <a:spLocks noGrp="1"/>
          </p:cNvSpPr>
          <p:nvPr>
            <p:ph sz="quarter" idx="13"/>
          </p:nvPr>
        </p:nvSpPr>
        <p:spPr>
          <a:xfrm>
            <a:off x="899592" y="731520"/>
            <a:ext cx="7416824" cy="4497680"/>
          </a:xfrm>
        </p:spPr>
        <p:txBody>
          <a:bodyPr>
            <a:normAutofit/>
          </a:bodyPr>
          <a:lstStyle/>
          <a:p>
            <a:r>
              <a:rPr lang="ru-RU" dirty="0"/>
              <a:t>Крахмал: резистентный крахмал это вид крахмала, который медленно расщепляется. </a:t>
            </a:r>
            <a:r>
              <a:rPr lang="ru-RU" b="1" u="sng" dirty="0"/>
              <a:t>Амилоза (длинная цепь из сахаров, объединенных вместе)</a:t>
            </a:r>
            <a:r>
              <a:rPr lang="ru-RU" dirty="0"/>
              <a:t> требует больше времени для разрушения, нежели крахмалы, состоящие из различных видов сахаров (амилопектинов). Гликемический индекс холодного приготовленного картофеля ниже, чем у только что приготовленного горячего! ГИ </a:t>
            </a:r>
            <a:r>
              <a:rPr lang="ru-RU" dirty="0" err="1"/>
              <a:t>длиннозернового</a:t>
            </a:r>
            <a:r>
              <a:rPr lang="ru-RU" dirty="0"/>
              <a:t> риса ниже </a:t>
            </a:r>
            <a:r>
              <a:rPr lang="ru-RU" dirty="0" err="1" smtClean="0"/>
              <a:t>короткозернового</a:t>
            </a:r>
            <a:endParaRPr lang="ru-RU" dirty="0" smtClean="0"/>
          </a:p>
          <a:p>
            <a:r>
              <a:rPr lang="ru-RU" b="1" u="sng" dirty="0" smtClean="0"/>
              <a:t>ГИ Амилозы 45</a:t>
            </a:r>
            <a:endParaRPr lang="ru-RU" b="1" u="sng" dirty="0"/>
          </a:p>
        </p:txBody>
      </p:sp>
    </p:spTree>
    <p:extLst>
      <p:ext uri="{BB962C8B-B14F-4D97-AF65-F5344CB8AC3E}">
        <p14:creationId xmlns:p14="http://schemas.microsoft.com/office/powerpoint/2010/main" val="32610519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5301208"/>
            <a:ext cx="6512511" cy="1224136"/>
          </a:xfrm>
        </p:spPr>
        <p:txBody>
          <a:bodyPr/>
          <a:lstStyle/>
          <a:p>
            <a:r>
              <a:rPr lang="ru-RU" dirty="0" smtClean="0"/>
              <a:t>Пектины</a:t>
            </a:r>
            <a:endParaRPr lang="ru-RU" dirty="0"/>
          </a:p>
        </p:txBody>
      </p:sp>
      <p:sp>
        <p:nvSpPr>
          <p:cNvPr id="3" name="Объект 2"/>
          <p:cNvSpPr>
            <a:spLocks noGrp="1"/>
          </p:cNvSpPr>
          <p:nvPr>
            <p:ph sz="quarter" idx="13"/>
          </p:nvPr>
        </p:nvSpPr>
        <p:spPr>
          <a:xfrm>
            <a:off x="755576" y="116632"/>
            <a:ext cx="7560840" cy="4665672"/>
          </a:xfrm>
        </p:spPr>
        <p:txBody>
          <a:bodyPr>
            <a:normAutofit fontScale="92500" lnSpcReduction="20000"/>
          </a:bodyPr>
          <a:lstStyle/>
          <a:p>
            <a:r>
              <a:rPr lang="ru-RU" b="1" u="sng" dirty="0" err="1"/>
              <a:t>Пекти́новые</a:t>
            </a:r>
            <a:r>
              <a:rPr lang="ru-RU" b="1" u="sng" dirty="0"/>
              <a:t> вещества́</a:t>
            </a:r>
            <a:r>
              <a:rPr lang="ru-RU" dirty="0"/>
              <a:t>, или пектины (от др.-греч. π</a:t>
            </a:r>
            <a:r>
              <a:rPr lang="ru-RU" dirty="0" err="1"/>
              <a:t>ηκτός</a:t>
            </a:r>
            <a:r>
              <a:rPr lang="ru-RU" dirty="0"/>
              <a:t> — свернувшийся, замёрзший) — полисахариды, образованные остатками главным образом </a:t>
            </a:r>
            <a:r>
              <a:rPr lang="ru-RU" dirty="0" err="1"/>
              <a:t>галактуроновой</a:t>
            </a:r>
            <a:r>
              <a:rPr lang="ru-RU" dirty="0"/>
              <a:t> кислоты. Присутствуют во всех высших растениях, особенно во фруктах, и в некоторых водных растениях — примером является </a:t>
            </a:r>
            <a:r>
              <a:rPr lang="ru-RU" dirty="0" err="1"/>
              <a:t>взморник</a:t>
            </a:r>
            <a:r>
              <a:rPr lang="ru-RU" dirty="0"/>
              <a:t> морской. Пектины, являясь структурным элементом растительных тканей, способствуют поддержанию в них тургора, повышают засухоустойчивость растений, устойчивость овощей и фруктов при хранении. Используются в пищевой промышленности — в качестве </a:t>
            </a:r>
            <a:r>
              <a:rPr lang="ru-RU" dirty="0" err="1"/>
              <a:t>структурообразователей</a:t>
            </a:r>
            <a:r>
              <a:rPr lang="ru-RU" dirty="0"/>
              <a:t> (</a:t>
            </a:r>
            <a:r>
              <a:rPr lang="ru-RU" dirty="0" err="1"/>
              <a:t>гелеобразователей</a:t>
            </a:r>
            <a:r>
              <a:rPr lang="ru-RU" dirty="0"/>
              <a:t>), загустителей, а также в медицинской и фармацевтической промышленности — в качестве физиологически активных веществ с полезными для организма человека свойствами. В промышленных масштабах пектиновые вещества получают в основном из яблочных и цитрусовых выжимок, жома сахарной свёклы, корзинок подсолнечника.</a:t>
            </a:r>
          </a:p>
        </p:txBody>
      </p:sp>
    </p:spTree>
    <p:extLst>
      <p:ext uri="{BB962C8B-B14F-4D97-AF65-F5344CB8AC3E}">
        <p14:creationId xmlns:p14="http://schemas.microsoft.com/office/powerpoint/2010/main" val="3165317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Аминокислоты </a:t>
            </a:r>
          </a:p>
        </p:txBody>
      </p:sp>
      <p:sp>
        <p:nvSpPr>
          <p:cNvPr id="3" name="Объект 2"/>
          <p:cNvSpPr>
            <a:spLocks noGrp="1"/>
          </p:cNvSpPr>
          <p:nvPr>
            <p:ph sz="quarter" idx="13"/>
          </p:nvPr>
        </p:nvSpPr>
        <p:spPr>
          <a:xfrm>
            <a:off x="1143000" y="332656"/>
            <a:ext cx="6400800" cy="4032448"/>
          </a:xfrm>
        </p:spPr>
        <p:txBody>
          <a:bodyPr>
            <a:normAutofit fontScale="77500" lnSpcReduction="20000"/>
          </a:bodyPr>
          <a:lstStyle/>
          <a:p>
            <a:r>
              <a:rPr lang="ru-RU" dirty="0"/>
              <a:t>Аминокислоты - питательные вещества, из которых состоят все белки организма. В бодибилдинге аминокислотам уделяется особое значение, потому что мышцы практически полностью состоят из белка, то есть аминокислот. Организм использует их для собственного роста, восстановления, укрепления и выработки различных гормонов, антител и ферментов. От них зависит не только рост силы и «массы» мышц, но и восстановление физического и психического тонуса после тренировки, катаболизм, </a:t>
            </a:r>
            <a:r>
              <a:rPr lang="ru-RU" dirty="0" err="1"/>
              <a:t>липолиз</a:t>
            </a:r>
            <a:r>
              <a:rPr lang="ru-RU" dirty="0"/>
              <a:t> подкожного жира и даже интеллектуальная деятельность мозга - источник мотивационных стимулов. Всего существует 20 </a:t>
            </a:r>
            <a:r>
              <a:rPr lang="ru-RU" dirty="0" err="1"/>
              <a:t>протеиногенных</a:t>
            </a:r>
            <a:r>
              <a:rPr lang="ru-RU" dirty="0"/>
              <a:t> аминокислот, из них восемь - так называемые "</a:t>
            </a:r>
            <a:r>
              <a:rPr lang="ru-RU" dirty="0" err="1"/>
              <a:t>ессенциальные</a:t>
            </a:r>
            <a:r>
              <a:rPr lang="ru-RU" dirty="0"/>
              <a:t>" или незаменимые (организм не может самостоятельно синтезировать их в достаточном количестве), остальные называют заменимыми. Также существует ряд аминокислот, не входящих в структуру белка, но играющие важную роль в метаболизме (карнитин, орнитин, таурин, ГАМК</a:t>
            </a:r>
            <a:r>
              <a:rPr lang="ru-RU" dirty="0" smtClean="0"/>
              <a:t>)</a:t>
            </a:r>
            <a:endParaRPr lang="ru-RU" dirty="0"/>
          </a:p>
        </p:txBody>
      </p:sp>
    </p:spTree>
    <p:extLst>
      <p:ext uri="{BB962C8B-B14F-4D97-AF65-F5344CB8AC3E}">
        <p14:creationId xmlns:p14="http://schemas.microsoft.com/office/powerpoint/2010/main" val="1775709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731520"/>
            <a:ext cx="6400800" cy="4929728"/>
          </a:xfrm>
        </p:spPr>
        <p:txBody>
          <a:bodyPr>
            <a:normAutofit fontScale="92500" lnSpcReduction="10000"/>
          </a:bodyPr>
          <a:lstStyle/>
          <a:p>
            <a:r>
              <a:rPr lang="ru-RU" dirty="0"/>
              <a:t>Эффекты </a:t>
            </a:r>
            <a:r>
              <a:rPr lang="ru-RU" dirty="0" smtClean="0"/>
              <a:t>аминокислот:</a:t>
            </a:r>
          </a:p>
          <a:p>
            <a:r>
              <a:rPr lang="ru-RU" dirty="0" smtClean="0"/>
              <a:t> Источник </a:t>
            </a:r>
            <a:r>
              <a:rPr lang="ru-RU" dirty="0"/>
              <a:t>энергии. Аминокислоты </a:t>
            </a:r>
            <a:r>
              <a:rPr lang="ru-RU" dirty="0" err="1"/>
              <a:t>метаболизируются</a:t>
            </a:r>
            <a:r>
              <a:rPr lang="ru-RU" dirty="0"/>
              <a:t> по иному пути в отличии от углеводов, поэтому организм во время тренинга может получать гораздо больше энергии, если аминокислотный пул заполнен.</a:t>
            </a:r>
          </a:p>
          <a:p>
            <a:r>
              <a:rPr lang="ru-RU" dirty="0"/>
              <a:t>Ускорение синтеза белка. Аминокислоты стимулируют секрецию анаболического гормона </a:t>
            </a:r>
            <a:r>
              <a:rPr lang="ru-RU" dirty="0" smtClean="0"/>
              <a:t>– инсулина</a:t>
            </a:r>
            <a:r>
              <a:rPr lang="ru-RU" dirty="0"/>
              <a:t>.</a:t>
            </a:r>
            <a:r>
              <a:rPr lang="ru-RU" dirty="0" smtClean="0"/>
              <a:t> </a:t>
            </a:r>
            <a:r>
              <a:rPr lang="ru-RU" dirty="0"/>
              <a:t>Сами аминокислоты используются в качестве строительного материала для белков.</a:t>
            </a:r>
          </a:p>
          <a:p>
            <a:r>
              <a:rPr lang="ru-RU" dirty="0"/>
              <a:t>Подавление катаболизма. Аминокислоты обладают выраженным </a:t>
            </a:r>
            <a:r>
              <a:rPr lang="ru-RU" dirty="0" err="1"/>
              <a:t>антикатаболическим</a:t>
            </a:r>
            <a:r>
              <a:rPr lang="ru-RU" dirty="0"/>
              <a:t> действием, которое особенно необходимо после тренировки, а также во время цикла похудения или сушки</a:t>
            </a:r>
            <a:r>
              <a:rPr lang="ru-RU" dirty="0" smtClean="0"/>
              <a:t>.</a:t>
            </a:r>
            <a:endParaRPr lang="ru-RU" dirty="0"/>
          </a:p>
        </p:txBody>
      </p:sp>
    </p:spTree>
    <p:extLst>
      <p:ext uri="{BB962C8B-B14F-4D97-AF65-F5344CB8AC3E}">
        <p14:creationId xmlns:p14="http://schemas.microsoft.com/office/powerpoint/2010/main" val="1190609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552" y="731520"/>
            <a:ext cx="8136904" cy="5577800"/>
          </a:xfrm>
        </p:spPr>
        <p:txBody>
          <a:bodyPr>
            <a:normAutofit/>
          </a:bodyPr>
          <a:lstStyle/>
          <a:p>
            <a:r>
              <a:rPr lang="ru-RU" dirty="0"/>
              <a:t>Аминокислоты, как спортивная добавка, отличаются от протеина только более высокой скоростью усвоения, а она требуется только во время и сразу после тренинга, а также утром</a:t>
            </a:r>
            <a:r>
              <a:rPr lang="ru-RU" dirty="0" smtClean="0"/>
              <a:t>.</a:t>
            </a:r>
          </a:p>
          <a:p>
            <a:r>
              <a:rPr lang="ru-RU" dirty="0"/>
              <a:t>Существенный недостаток аминокислот - высокая </a:t>
            </a:r>
            <a:r>
              <a:rPr lang="ru-RU" dirty="0" smtClean="0"/>
              <a:t>стоимость</a:t>
            </a:r>
          </a:p>
          <a:p>
            <a:r>
              <a:rPr lang="ru-RU" dirty="0"/>
              <a:t>Комплексные аминокислоты имеют мало преимуществ перед сывороточным протеином, а также отстают (при этом имеют более высокую стоимость) от </a:t>
            </a:r>
            <a:r>
              <a:rPr lang="ru-RU" dirty="0" err="1"/>
              <a:t>гидролизата</a:t>
            </a:r>
            <a:r>
              <a:rPr lang="ru-RU" dirty="0"/>
              <a:t> </a:t>
            </a:r>
            <a:r>
              <a:rPr lang="ru-RU" dirty="0" smtClean="0"/>
              <a:t>протеина</a:t>
            </a:r>
            <a:endParaRPr lang="ru-RU" dirty="0"/>
          </a:p>
        </p:txBody>
      </p:sp>
    </p:spTree>
    <p:extLst>
      <p:ext uri="{BB962C8B-B14F-4D97-AF65-F5344CB8AC3E}">
        <p14:creationId xmlns:p14="http://schemas.microsoft.com/office/powerpoint/2010/main" val="6644790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BCAA </a:t>
            </a:r>
            <a:r>
              <a:rPr lang="ru-RU"/>
              <a:t>Аминокислоты</a:t>
            </a:r>
          </a:p>
        </p:txBody>
      </p:sp>
      <p:sp>
        <p:nvSpPr>
          <p:cNvPr id="3" name="Объект 2"/>
          <p:cNvSpPr>
            <a:spLocks noGrp="1"/>
          </p:cNvSpPr>
          <p:nvPr>
            <p:ph sz="quarter" idx="13"/>
          </p:nvPr>
        </p:nvSpPr>
        <p:spPr/>
        <p:txBody>
          <a:bodyPr/>
          <a:lstStyle/>
          <a:p>
            <a:endParaRPr lang="ru-RU"/>
          </a:p>
        </p:txBody>
      </p:sp>
    </p:spTree>
    <p:extLst>
      <p:ext uri="{BB962C8B-B14F-4D97-AF65-F5344CB8AC3E}">
        <p14:creationId xmlns:p14="http://schemas.microsoft.com/office/powerpoint/2010/main" val="2130974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372168"/>
            <a:ext cx="8136903" cy="1143000"/>
          </a:xfrm>
        </p:spPr>
        <p:txBody>
          <a:bodyPr/>
          <a:lstStyle/>
          <a:p>
            <a:r>
              <a:rPr lang="ru-RU" dirty="0" err="1"/>
              <a:t>Нутритивная</a:t>
            </a:r>
            <a:r>
              <a:rPr lang="ru-RU" dirty="0"/>
              <a:t> поддержка</a:t>
            </a:r>
            <a:br>
              <a:rPr lang="ru-RU" dirty="0"/>
            </a:br>
            <a:r>
              <a:rPr lang="ru-RU" dirty="0"/>
              <a:t>Определения</a:t>
            </a:r>
          </a:p>
        </p:txBody>
      </p:sp>
      <p:sp>
        <p:nvSpPr>
          <p:cNvPr id="3" name="Объект 2"/>
          <p:cNvSpPr>
            <a:spLocks noGrp="1"/>
          </p:cNvSpPr>
          <p:nvPr>
            <p:ph sz="quarter" idx="13"/>
          </p:nvPr>
        </p:nvSpPr>
        <p:spPr/>
        <p:txBody>
          <a:bodyPr/>
          <a:lstStyle/>
          <a:p>
            <a:r>
              <a:rPr lang="ru-RU" dirty="0"/>
              <a:t> Под </a:t>
            </a:r>
            <a:r>
              <a:rPr lang="ru-RU" dirty="0" err="1"/>
              <a:t>нутритивной</a:t>
            </a:r>
            <a:r>
              <a:rPr lang="ru-RU" dirty="0"/>
              <a:t> поддержкой понимают процесс обеспечения полноценного питания с помощью ряда методов, отличных от обычного приёма пищи.</a:t>
            </a:r>
          </a:p>
          <a:p>
            <a:pPr marL="45720" indent="0">
              <a:buNone/>
            </a:pPr>
            <a:r>
              <a:rPr lang="ru-RU" dirty="0" err="1" smtClean="0"/>
              <a:t>Нутритивную</a:t>
            </a:r>
            <a:r>
              <a:rPr lang="ru-RU" dirty="0" smtClean="0"/>
              <a:t> </a:t>
            </a:r>
            <a:r>
              <a:rPr lang="ru-RU" dirty="0"/>
              <a:t>поддержку классифицируют на:</a:t>
            </a:r>
          </a:p>
          <a:p>
            <a:r>
              <a:rPr lang="ru-RU" dirty="0"/>
              <a:t>1) </a:t>
            </a:r>
            <a:r>
              <a:rPr lang="ru-RU" dirty="0" err="1"/>
              <a:t>энтеральную</a:t>
            </a:r>
            <a:r>
              <a:rPr lang="ru-RU" dirty="0"/>
              <a:t> ( напитки, растворы и </a:t>
            </a:r>
            <a:r>
              <a:rPr lang="ru-RU" dirty="0" err="1"/>
              <a:t>тд</a:t>
            </a:r>
            <a:r>
              <a:rPr lang="ru-RU" dirty="0"/>
              <a:t>.)</a:t>
            </a:r>
          </a:p>
          <a:p>
            <a:r>
              <a:rPr lang="ru-RU" dirty="0"/>
              <a:t>2) парентеральную ( Допинг М2;2)</a:t>
            </a:r>
          </a:p>
        </p:txBody>
      </p:sp>
    </p:spTree>
    <p:extLst>
      <p:ext uri="{BB962C8B-B14F-4D97-AF65-F5344CB8AC3E}">
        <p14:creationId xmlns:p14="http://schemas.microsoft.com/office/powerpoint/2010/main" val="2784080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5157192"/>
            <a:ext cx="7478216" cy="1296144"/>
          </a:xfrm>
        </p:spPr>
        <p:txBody>
          <a:bodyPr/>
          <a:lstStyle/>
          <a:p>
            <a:r>
              <a:rPr lang="ru-RU" sz="2400" dirty="0"/>
              <a:t>Задачи </a:t>
            </a:r>
            <a:r>
              <a:rPr lang="ru-RU" sz="2400" dirty="0" err="1"/>
              <a:t>нутритивной</a:t>
            </a:r>
            <a:r>
              <a:rPr lang="ru-RU" sz="2400" dirty="0"/>
              <a:t> поддержки в спорте:</a:t>
            </a:r>
            <a:br>
              <a:rPr lang="ru-RU" sz="2400" dirty="0"/>
            </a:br>
            <a:r>
              <a:rPr lang="ru-RU" sz="2400" dirty="0"/>
              <a:t>(решение проблем спортсмена и тренера)</a:t>
            </a:r>
          </a:p>
        </p:txBody>
      </p:sp>
      <p:sp>
        <p:nvSpPr>
          <p:cNvPr id="3" name="Объект 2"/>
          <p:cNvSpPr>
            <a:spLocks noGrp="1"/>
          </p:cNvSpPr>
          <p:nvPr>
            <p:ph sz="quarter" idx="13"/>
          </p:nvPr>
        </p:nvSpPr>
        <p:spPr>
          <a:xfrm>
            <a:off x="1143000" y="731520"/>
            <a:ext cx="6400800" cy="4209648"/>
          </a:xfrm>
        </p:spPr>
        <p:txBody>
          <a:bodyPr>
            <a:normAutofit fontScale="85000" lnSpcReduction="20000"/>
          </a:bodyPr>
          <a:lstStyle/>
          <a:p>
            <a:r>
              <a:rPr lang="ru-RU" dirty="0"/>
              <a:t>1) Организация питания !!! (питание на дистанции и между тренировками, в период переездов на сборы и соревнования)</a:t>
            </a:r>
          </a:p>
          <a:p>
            <a:endParaRPr lang="ru-RU" dirty="0"/>
          </a:p>
          <a:p>
            <a:r>
              <a:rPr lang="ru-RU" dirty="0"/>
              <a:t>2) Восстановление </a:t>
            </a:r>
            <a:r>
              <a:rPr lang="ru-RU" dirty="0" err="1"/>
              <a:t>гидроионного</a:t>
            </a:r>
            <a:r>
              <a:rPr lang="ru-RU" dirty="0"/>
              <a:t> баланса</a:t>
            </a:r>
          </a:p>
          <a:p>
            <a:endParaRPr lang="ru-RU" dirty="0"/>
          </a:p>
          <a:p>
            <a:r>
              <a:rPr lang="ru-RU" dirty="0"/>
              <a:t>3) Возмещение потерь белка, связанных с </a:t>
            </a:r>
            <a:r>
              <a:rPr lang="ru-RU" dirty="0" err="1"/>
              <a:t>глюконеогенезом</a:t>
            </a:r>
            <a:r>
              <a:rPr lang="ru-RU" dirty="0"/>
              <a:t> при избыточных физических нагрузках и нарушениях режима </a:t>
            </a:r>
            <a:r>
              <a:rPr lang="ru-RU" dirty="0" smtClean="0"/>
              <a:t>питания</a:t>
            </a:r>
          </a:p>
          <a:p>
            <a:r>
              <a:rPr lang="ru-RU" dirty="0"/>
              <a:t>4) Возмещение повышенных </a:t>
            </a:r>
            <a:r>
              <a:rPr lang="ru-RU" dirty="0" err="1"/>
              <a:t>энергозатрат</a:t>
            </a:r>
            <a:r>
              <a:rPr lang="ru-RU" dirty="0"/>
              <a:t> и перевод метаболических процессов из катаболической в анаболическую фазу</a:t>
            </a:r>
          </a:p>
          <a:p>
            <a:endParaRPr lang="ru-RU" dirty="0"/>
          </a:p>
          <a:p>
            <a:r>
              <a:rPr lang="ru-RU" dirty="0"/>
              <a:t>5) Корректировка массы тела</a:t>
            </a:r>
          </a:p>
          <a:p>
            <a:endParaRPr lang="ru-RU" dirty="0"/>
          </a:p>
          <a:p>
            <a:endParaRPr lang="ru-RU" dirty="0"/>
          </a:p>
        </p:txBody>
      </p:sp>
    </p:spTree>
    <p:extLst>
      <p:ext uri="{BB962C8B-B14F-4D97-AF65-F5344CB8AC3E}">
        <p14:creationId xmlns:p14="http://schemas.microsoft.com/office/powerpoint/2010/main" val="748397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5" y="5013176"/>
            <a:ext cx="4032447" cy="1008112"/>
          </a:xfrm>
        </p:spPr>
        <p:txBody>
          <a:bodyPr/>
          <a:lstStyle/>
          <a:p>
            <a:pPr marL="0" indent="0">
              <a:buNone/>
            </a:pPr>
            <a:r>
              <a:rPr lang="ru-RU" dirty="0"/>
              <a:t>(БАД)</a:t>
            </a:r>
          </a:p>
        </p:txBody>
      </p:sp>
      <p:sp>
        <p:nvSpPr>
          <p:cNvPr id="3" name="Объект 2"/>
          <p:cNvSpPr>
            <a:spLocks noGrp="1"/>
          </p:cNvSpPr>
          <p:nvPr>
            <p:ph sz="quarter" idx="13"/>
          </p:nvPr>
        </p:nvSpPr>
        <p:spPr>
          <a:xfrm>
            <a:off x="827584" y="731520"/>
            <a:ext cx="7704856" cy="4137640"/>
          </a:xfrm>
        </p:spPr>
        <p:txBody>
          <a:bodyPr>
            <a:normAutofit/>
          </a:bodyPr>
          <a:lstStyle/>
          <a:p>
            <a:r>
              <a:rPr lang="ru-RU" b="1" i="1" u="sng" dirty="0"/>
              <a:t>Биологически активные добавки (БАД) к пище </a:t>
            </a:r>
            <a:r>
              <a:rPr lang="ru-RU" dirty="0"/>
              <a:t>— композиции биологически активных веществ, предназначенных для непосредственного приёма с пищей или введения в состав пищевых </a:t>
            </a:r>
            <a:r>
              <a:rPr lang="ru-RU" dirty="0" smtClean="0"/>
              <a:t>продуктов.</a:t>
            </a:r>
            <a:endParaRPr lang="ru-RU" dirty="0"/>
          </a:p>
          <a:p>
            <a:endParaRPr lang="ru-RU" dirty="0"/>
          </a:p>
          <a:p>
            <a:r>
              <a:rPr lang="ru-RU" dirty="0"/>
              <a:t>Термин биологически активные добавки ( </a:t>
            </a:r>
            <a:r>
              <a:rPr lang="ru-RU" dirty="0" err="1" smtClean="0"/>
              <a:t>nutraceuticals</a:t>
            </a:r>
            <a:r>
              <a:rPr lang="ru-RU" dirty="0" smtClean="0"/>
              <a:t>)  </a:t>
            </a:r>
            <a:r>
              <a:rPr lang="ru-RU" dirty="0"/>
              <a:t>был предложен доктором  Стивеном де </a:t>
            </a:r>
            <a:r>
              <a:rPr lang="ru-RU" dirty="0" err="1"/>
              <a:t>Фелис</a:t>
            </a:r>
            <a:r>
              <a:rPr lang="ru-RU" dirty="0"/>
              <a:t>[2] основателем и председателем Фонда инноваций в медицине (FIM) в 1989 году для описания продуктов питания и фармацевтического производства.</a:t>
            </a:r>
          </a:p>
        </p:txBody>
      </p:sp>
    </p:spTree>
    <p:extLst>
      <p:ext uri="{BB962C8B-B14F-4D97-AF65-F5344CB8AC3E}">
        <p14:creationId xmlns:p14="http://schemas.microsoft.com/office/powerpoint/2010/main" val="3357189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3568" y="620688"/>
            <a:ext cx="7992888" cy="5649808"/>
          </a:xfrm>
        </p:spPr>
        <p:txBody>
          <a:bodyPr>
            <a:normAutofit lnSpcReduction="10000"/>
          </a:bodyPr>
          <a:lstStyle/>
          <a:p>
            <a:r>
              <a:rPr lang="ru-RU" dirty="0"/>
              <a:t>Английские эквиваленты термина: </a:t>
            </a:r>
            <a:r>
              <a:rPr lang="en-US" dirty="0" err="1"/>
              <a:t>en:food</a:t>
            </a:r>
            <a:r>
              <a:rPr lang="en-US" dirty="0"/>
              <a:t> supplements, </a:t>
            </a:r>
            <a:r>
              <a:rPr lang="en-US" dirty="0" err="1"/>
              <a:t>en:nutraceuticals</a:t>
            </a:r>
            <a:r>
              <a:rPr lang="en-US" dirty="0"/>
              <a:t>, </a:t>
            </a:r>
            <a:r>
              <a:rPr lang="en-US" dirty="0" err="1"/>
              <a:t>en:parapharmaceuticals</a:t>
            </a:r>
            <a:r>
              <a:rPr lang="en-US" dirty="0" smtClean="0"/>
              <a:t>.</a:t>
            </a:r>
            <a:endParaRPr lang="ru-RU" dirty="0" smtClean="0"/>
          </a:p>
          <a:p>
            <a:r>
              <a:rPr lang="ru-RU" dirty="0"/>
              <a:t>Биологически активные пищевые добавки к пище, наряду со специализированными продуктами питания, являются наиболее эффективным способом устранения дефицита витаминов, но при условии содержания биологических веществ в дозах, соответствующих физиологическим потребностям </a:t>
            </a:r>
            <a:r>
              <a:rPr lang="ru-RU" dirty="0" smtClean="0"/>
              <a:t>человека</a:t>
            </a:r>
          </a:p>
          <a:p>
            <a:r>
              <a:rPr lang="ru-RU" dirty="0"/>
              <a:t>Биологически активные пищевые добавки в большинстве случаев относятся к классу естественных компонентов пищи и </a:t>
            </a:r>
            <a:r>
              <a:rPr lang="ru-RU" dirty="0" smtClean="0"/>
              <a:t>обладают </a:t>
            </a:r>
            <a:r>
              <a:rPr lang="ru-RU" dirty="0"/>
              <a:t>выраженными физиологическими и фармакологическими влияниями на основные регуляторные и метаболические процессы человеческого организма. Изучением фармакологических свойств пищи, роли биологически активных веществ и, в конечном итоге, созданием новых видов биологически активных добавок, занимается </a:t>
            </a:r>
            <a:r>
              <a:rPr lang="ru-RU" dirty="0" err="1"/>
              <a:t>микронутриентология</a:t>
            </a:r>
            <a:endParaRPr lang="ru-RU" dirty="0"/>
          </a:p>
        </p:txBody>
      </p:sp>
    </p:spTree>
    <p:extLst>
      <p:ext uri="{BB962C8B-B14F-4D97-AF65-F5344CB8AC3E}">
        <p14:creationId xmlns:p14="http://schemas.microsoft.com/office/powerpoint/2010/main" val="1876718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1" y="5445224"/>
            <a:ext cx="7334200" cy="792088"/>
          </a:xfrm>
        </p:spPr>
        <p:txBody>
          <a:bodyPr/>
          <a:lstStyle/>
          <a:p>
            <a:r>
              <a:rPr lang="ru-RU" dirty="0"/>
              <a:t>Уровень потребления</a:t>
            </a:r>
          </a:p>
        </p:txBody>
      </p:sp>
      <p:sp>
        <p:nvSpPr>
          <p:cNvPr id="3" name="Объект 2"/>
          <p:cNvSpPr>
            <a:spLocks noGrp="1"/>
          </p:cNvSpPr>
          <p:nvPr>
            <p:ph sz="quarter" idx="13"/>
          </p:nvPr>
        </p:nvSpPr>
        <p:spPr>
          <a:xfrm>
            <a:off x="1143000" y="731520"/>
            <a:ext cx="6400800" cy="4713704"/>
          </a:xfrm>
        </p:spPr>
        <p:txBody>
          <a:bodyPr>
            <a:normAutofit fontScale="70000" lnSpcReduction="20000"/>
          </a:bodyPr>
          <a:lstStyle/>
          <a:p>
            <a:r>
              <a:rPr lang="ru-RU" dirty="0"/>
              <a:t>На мировом рынке, начиная с 2001 года, наблюдается постоянный рост биологически активных добавок к пище (БАД) на 7-8% в год. Во многих развитых странах мира производство и потребление БАД достигает огромных масштабов. Например, в Японии БАД употребляет около 90% населения, в США - 80%, в Европе - более 65%.</a:t>
            </a:r>
          </a:p>
          <a:p>
            <a:endParaRPr lang="ru-RU" dirty="0"/>
          </a:p>
          <a:p>
            <a:r>
              <a:rPr lang="ru-RU" dirty="0"/>
              <a:t>По данным Федеральной службы по надзору в сфере защиты прав потребителей и благополучия человека в 2008 году зарегистрировано 1675 биологически активных добавок к пище (2001 г. - 1212, 2002 г. - 1566, 2003 г. - 1814, 2004 г. - 884, 2005 г. - 1949, 2006 г.-1855, 2007-1621).</a:t>
            </a:r>
          </a:p>
          <a:p>
            <a:endParaRPr lang="ru-RU" dirty="0"/>
          </a:p>
          <a:p>
            <a:r>
              <a:rPr lang="ru-RU" dirty="0"/>
              <a:t>По разным данным БАД в 2003 г. потребляли уже от 7 до 15% населения России. Основная (около 50%) доля потребителей БАД это люди в возрасте от 20 до 44 лет. Для сравнения можно отметить, что основная доля потребителей лекарственных средств - это люди в возрасте от 45 до 65 лет. Наблюдается тенденция увеличения доли мужчин, приобретающих добавки. Если раньше соотношение мужчин и женщин составляло 25:75, то сейчас оно сдвинулось до 30:70.</a:t>
            </a:r>
          </a:p>
          <a:p>
            <a:endParaRPr lang="ru-RU" dirty="0"/>
          </a:p>
          <a:p>
            <a:pPr marL="45720" indent="0">
              <a:buNone/>
            </a:pPr>
            <a:endParaRPr lang="ru-RU" dirty="0"/>
          </a:p>
        </p:txBody>
      </p:sp>
    </p:spTree>
    <p:extLst>
      <p:ext uri="{BB962C8B-B14F-4D97-AF65-F5344CB8AC3E}">
        <p14:creationId xmlns:p14="http://schemas.microsoft.com/office/powerpoint/2010/main" val="2408927118"/>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363</TotalTime>
  <Words>3292</Words>
  <Application>Microsoft Office PowerPoint</Application>
  <PresentationFormat>Экран (4:3)</PresentationFormat>
  <Paragraphs>169</Paragraphs>
  <Slides>49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Воздушный поток</vt:lpstr>
      <vt:lpstr>Биологически активные добавки</vt:lpstr>
      <vt:lpstr>Мотивация к изучению</vt:lpstr>
      <vt:lpstr>Презентация PowerPoint</vt:lpstr>
      <vt:lpstr>Нутритивный статус</vt:lpstr>
      <vt:lpstr>Нутритивная поддержка Определения</vt:lpstr>
      <vt:lpstr>Задачи нутритивной поддержки в спорте: (решение проблем спортсмена и тренера)</vt:lpstr>
      <vt:lpstr>(БАД)</vt:lpstr>
      <vt:lpstr>Презентация PowerPoint</vt:lpstr>
      <vt:lpstr>Уровень потребления</vt:lpstr>
      <vt:lpstr>Презентация PowerPoint</vt:lpstr>
      <vt:lpstr>Классификация</vt:lpstr>
      <vt:lpstr>Презентация PowerPoint</vt:lpstr>
      <vt:lpstr>Презентация PowerPoint</vt:lpstr>
      <vt:lpstr>Разница между БАД и лекарством </vt:lpstr>
      <vt:lpstr>Презентация PowerPoint</vt:lpstr>
      <vt:lpstr>Презентация PowerPoint</vt:lpstr>
      <vt:lpstr>Классическая нутритивная поддержка спортсменов</vt:lpstr>
      <vt:lpstr>Классическая нутритивная поддержка  спортменов</vt:lpstr>
      <vt:lpstr>Протеин</vt:lpstr>
      <vt:lpstr>Презентация PowerPoint</vt:lpstr>
      <vt:lpstr>Белок молочной сыворотки. Исходя из способа получения, уровня фильтрации и концентрации сыворотчные белки делятся на три вида</vt:lpstr>
      <vt:lpstr>Концентрат сывороточного белка </vt:lpstr>
      <vt:lpstr>Презентация PowerPoint</vt:lpstr>
      <vt:lpstr>Что такое изолят протеина</vt:lpstr>
      <vt:lpstr>Свойства и преимущества</vt:lpstr>
      <vt:lpstr>Гидролизат сывороточного протеина</vt:lpstr>
      <vt:lpstr>Презентация PowerPoint</vt:lpstr>
      <vt:lpstr>Презентация PowerPoint</vt:lpstr>
      <vt:lpstr>Соевый протеин</vt:lpstr>
      <vt:lpstr>Соевый протеин</vt:lpstr>
      <vt:lpstr>Яичный протеин</vt:lpstr>
      <vt:lpstr>Белок казеин</vt:lpstr>
      <vt:lpstr>Презентация PowerPoint</vt:lpstr>
      <vt:lpstr>Презентация PowerPoint</vt:lpstr>
      <vt:lpstr>Презентация PowerPoint</vt:lpstr>
      <vt:lpstr>Презентация PowerPoint</vt:lpstr>
      <vt:lpstr>Гейнер (Gainer)</vt:lpstr>
      <vt:lpstr>Мальтодекстрин (патока, декстринмальтоза)</vt:lpstr>
      <vt:lpstr>Мальтодекстрин </vt:lpstr>
      <vt:lpstr>Изомальтулоза</vt:lpstr>
      <vt:lpstr>Изомальтулоза</vt:lpstr>
      <vt:lpstr>Презентация PowerPoint</vt:lpstr>
      <vt:lpstr>Ами́лопекти́н</vt:lpstr>
      <vt:lpstr>Амилоза</vt:lpstr>
      <vt:lpstr>Пектины</vt:lpstr>
      <vt:lpstr>Аминокислоты </vt:lpstr>
      <vt:lpstr>Презентация PowerPoint</vt:lpstr>
      <vt:lpstr>Презентация PowerPoint</vt:lpstr>
      <vt:lpstr>BCAA Аминокислоты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59</cp:revision>
  <dcterms:created xsi:type="dcterms:W3CDTF">2016-06-22T09:26:07Z</dcterms:created>
  <dcterms:modified xsi:type="dcterms:W3CDTF">2016-06-23T10:09:05Z</dcterms:modified>
</cp:coreProperties>
</file>